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12"/>
  </p:notesMasterIdLst>
  <p:sldIdLst>
    <p:sldId id="256" r:id="rId2"/>
    <p:sldId id="257" r:id="rId3"/>
    <p:sldId id="259" r:id="rId4"/>
    <p:sldId id="260" r:id="rId5"/>
    <p:sldId id="261" r:id="rId6"/>
    <p:sldId id="262" r:id="rId7"/>
    <p:sldId id="263" r:id="rId8"/>
    <p:sldId id="264" r:id="rId9"/>
    <p:sldId id="265" r:id="rId10"/>
    <p:sldId id="25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7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81"/>
    <p:restoredTop sz="77623"/>
  </p:normalViewPr>
  <p:slideViewPr>
    <p:cSldViewPr snapToGrid="0" snapToObjects="1">
      <p:cViewPr varScale="1">
        <p:scale>
          <a:sx n="80" d="100"/>
          <a:sy n="80" d="100"/>
        </p:scale>
        <p:origin x="224" y="2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jpg>
</file>

<file path=ppt/media/image3.png>
</file>

<file path=ppt/media/image4.jpg>
</file>

<file path=ppt/media/image5.png>
</file>

<file path=ppt/media/image6.jp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5B4D6E-CC4E-9946-B356-9232935F2869}" type="datetimeFigureOut">
              <a:rPr lang="en-US" smtClean="0"/>
              <a:t>9/24/20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E62EAE-9F50-4746-B7E9-86418A106D35}" type="slidenum">
              <a:rPr lang="en-US" smtClean="0"/>
              <a:t>‹#›</a:t>
            </a:fld>
            <a:endParaRPr lang="en-US"/>
          </a:p>
        </p:txBody>
      </p:sp>
    </p:spTree>
    <p:extLst>
      <p:ext uri="{BB962C8B-B14F-4D97-AF65-F5344CB8AC3E}">
        <p14:creationId xmlns:p14="http://schemas.microsoft.com/office/powerpoint/2010/main" val="4088593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262626"/>
                </a:solidFill>
              </a:rPr>
              <a:t>Using preventive health services can substantially reduce morbidity and mortality in the U.S.. Therefore, continuous monitoring of preventive services use and chronic diseases is essential to the development of health promotion strategies, intervention programs, and health policies at the state, city, and county level (Chowdhury et. Al., 2012).</a:t>
            </a:r>
          </a:p>
          <a:p>
            <a:endParaRPr lang="en-US" dirty="0"/>
          </a:p>
        </p:txBody>
      </p:sp>
      <p:sp>
        <p:nvSpPr>
          <p:cNvPr id="4" name="Slide Number Placeholder 3"/>
          <p:cNvSpPr>
            <a:spLocks noGrp="1"/>
          </p:cNvSpPr>
          <p:nvPr>
            <p:ph type="sldNum" sz="quarter" idx="5"/>
          </p:nvPr>
        </p:nvSpPr>
        <p:spPr/>
        <p:txBody>
          <a:bodyPr/>
          <a:lstStyle/>
          <a:p>
            <a:fld id="{86E62EAE-9F50-4746-B7E9-86418A106D35}" type="slidenum">
              <a:rPr lang="en-US" smtClean="0"/>
              <a:t>2</a:t>
            </a:fld>
            <a:endParaRPr lang="en-US"/>
          </a:p>
        </p:txBody>
      </p:sp>
    </p:spTree>
    <p:extLst>
      <p:ext uri="{BB962C8B-B14F-4D97-AF65-F5344CB8AC3E}">
        <p14:creationId xmlns:p14="http://schemas.microsoft.com/office/powerpoint/2010/main" val="24081490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6E62EAE-9F50-4746-B7E9-86418A106D35}" type="slidenum">
              <a:rPr lang="en-US" smtClean="0"/>
              <a:t>4</a:t>
            </a:fld>
            <a:endParaRPr lang="en-US"/>
          </a:p>
        </p:txBody>
      </p:sp>
    </p:spTree>
    <p:extLst>
      <p:ext uri="{BB962C8B-B14F-4D97-AF65-F5344CB8AC3E}">
        <p14:creationId xmlns:p14="http://schemas.microsoft.com/office/powerpoint/2010/main" val="1607592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6E62EAE-9F50-4746-B7E9-86418A106D35}" type="slidenum">
              <a:rPr lang="en-US" smtClean="0"/>
              <a:t>8</a:t>
            </a:fld>
            <a:endParaRPr lang="en-US"/>
          </a:p>
        </p:txBody>
      </p:sp>
    </p:spTree>
    <p:extLst>
      <p:ext uri="{BB962C8B-B14F-4D97-AF65-F5344CB8AC3E}">
        <p14:creationId xmlns:p14="http://schemas.microsoft.com/office/powerpoint/2010/main" val="16281102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5D45C358-55A3-2441-B690-9376550B9C3B}" type="datetime1">
              <a:rPr lang="en-US" smtClean="0"/>
              <a:t>9/24/20</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r>
              <a:rPr lang="en-US"/>
              <a:t>Exploring Access to Healthcare in the U.S.</a:t>
            </a:r>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684833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1DF9B2DF-1644-7A42-BAE8-7BC8434C29F3}" type="datetime1">
              <a:rPr lang="en-US" smtClean="0"/>
              <a:t>9/24/20</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r>
              <a:rPr lang="en-US"/>
              <a:t>Exploring Access to Healthcare in the U.S.</a:t>
            </a:r>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686914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D749174-E71C-0F41-9B52-175C89301E52}" type="datetime1">
              <a:rPr lang="en-US" smtClean="0"/>
              <a:t>9/24/20</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r>
              <a:rPr lang="en-US"/>
              <a:t>Exploring Access to Healthcare in the U.S.</a:t>
            </a:r>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3825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513E5267-831A-A241-B50C-3DF78ED84C1D}" type="datetime1">
              <a:rPr lang="en-US" smtClean="0"/>
              <a:t>9/24/20</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r>
              <a:rPr lang="en-US"/>
              <a:t>Exploring Access to Healthcare in the U.S.</a:t>
            </a:r>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571950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r>
              <a:rPr lang="en-US"/>
              <a:t>Exploring Access to Healthcare in the U.S.</a:t>
            </a:r>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434B027F-73D3-AC48-A4DF-F6F89B28CFF0}" type="datetime1">
              <a:rPr lang="en-US" smtClean="0"/>
              <a:t>9/24/20</a:t>
            </a:fld>
            <a:endParaRPr lang="en-US" dirty="0"/>
          </a:p>
        </p:txBody>
      </p:sp>
    </p:spTree>
    <p:extLst>
      <p:ext uri="{BB962C8B-B14F-4D97-AF65-F5344CB8AC3E}">
        <p14:creationId xmlns:p14="http://schemas.microsoft.com/office/powerpoint/2010/main" val="22271029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40ED792D-EB54-6F49-AABE-28DD326403B6}" type="datetime1">
              <a:rPr lang="en-US" smtClean="0"/>
              <a:t>9/24/20</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r>
              <a:rPr lang="en-US"/>
              <a:t>Exploring Access to Healthcare in the U.S.</a:t>
            </a:r>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9080082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C7C5FDD6-E7D4-4443-AC3A-EE2936E09869}" type="datetime1">
              <a:rPr lang="en-US" smtClean="0"/>
              <a:t>9/24/20</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r>
              <a:rPr lang="en-US"/>
              <a:t>Exploring Access to Healthcare in the U.S.</a:t>
            </a:r>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103614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73BC004-53CA-5842-9346-C90528AB7F8B}" type="datetime1">
              <a:rPr lang="en-US" smtClean="0"/>
              <a:t>9/24/20</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r>
              <a:rPr lang="en-US"/>
              <a:t>Exploring Access to Healthcare in the U.S.</a:t>
            </a:r>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5390466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E425CCB9-A13B-284B-9944-33DF22005F17}" type="datetime1">
              <a:rPr lang="en-US" smtClean="0"/>
              <a:t>9/24/20</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r>
              <a:rPr lang="en-US"/>
              <a:t>Exploring Access to Healthcare in the U.S.</a:t>
            </a:r>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407100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BDC6B0EB-3632-C34E-A98C-D384036D2BF0}" type="datetime1">
              <a:rPr lang="en-US" smtClean="0"/>
              <a:t>9/24/20</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r>
              <a:rPr lang="en-US"/>
              <a:t>Exploring Access to Healthcare in the U.S.</a:t>
            </a:r>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215532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0B89CCD9-2F8B-C94F-A56E-EF5884284F31}" type="datetime1">
              <a:rPr lang="en-US" smtClean="0"/>
              <a:t>9/24/20</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r>
              <a:rPr lang="en-US"/>
              <a:t>Exploring Access to Healthcare in the U.S.</a:t>
            </a:r>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2011956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72F77C51-DCF5-E142-B1C5-9E5ED451FEB5}" type="datetime1">
              <a:rPr lang="en-US" smtClean="0"/>
              <a:t>9/24/20</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r>
              <a:rPr lang="en-US"/>
              <a:t>Exploring Access to Healthcare in the U.S.</a:t>
            </a:r>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790973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hd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mailto:gmoummi1@umbc.edu" TargetMode="External"/><Relationship Id="rId2" Type="http://schemas.openxmlformats.org/officeDocument/2006/relationships/image" Target="../media/image1.jpg"/><Relationship Id="rId1" Type="http://schemas.openxmlformats.org/officeDocument/2006/relationships/slideLayout" Target="../slideLayouts/slideLayout6.xml"/><Relationship Id="rId4" Type="http://schemas.openxmlformats.org/officeDocument/2006/relationships/hyperlink" Target="https://github.com/gmoummi/Capstone_Project/tree/master"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americashealthrankings.org/explore/annual/measure/PCP/state/ALL" TargetMode="Externa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hyperlink" Target="https://ftp.cdc.gov/pub/Health_Statistics/NCHS/Datasets/CHDI/chsi_dataset.zip"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hyperlink" Target="https://doi-org.proxy-bc.researchport.umd.edu/10.1186/1472-6963-13-238" TargetMode="External"/><Relationship Id="rId5" Type="http://schemas.openxmlformats.org/officeDocument/2006/relationships/hyperlink" Target="https://doi-org.proxy-bc.researchport.umd.edu/10.15585/mmwr.ss6616a1" TargetMode="External"/><Relationship Id="rId4" Type="http://schemas.openxmlformats.org/officeDocument/2006/relationships/hyperlink" Target="https://doi-org.proxy-bc.researchport.umd.edu/10.15585/mmwr.ss6504a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5" name="Picture 4" descr="A bowl of fruit&#10;&#10;Description automatically generated">
            <a:extLst>
              <a:ext uri="{FF2B5EF4-FFF2-40B4-BE49-F238E27FC236}">
                <a16:creationId xmlns:a16="http://schemas.microsoft.com/office/drawing/2014/main" id="{AD4D4B38-C5A0-A84D-9682-5DE76D55532F}"/>
              </a:ext>
            </a:extLst>
          </p:cNvPr>
          <p:cNvPicPr>
            <a:picLocks noChangeAspect="1"/>
          </p:cNvPicPr>
          <p:nvPr/>
        </p:nvPicPr>
        <p:blipFill rotWithShape="1">
          <a:blip r:embed="rId2"/>
          <a:srcRect t="10098" r="-1" b="18905"/>
          <a:stretch/>
        </p:blipFill>
        <p:spPr>
          <a:xfrm>
            <a:off x="1524" y="10"/>
            <a:ext cx="12188952" cy="6857990"/>
          </a:xfrm>
          <a:prstGeom prst="rect">
            <a:avLst/>
          </a:prstGeom>
        </p:spPr>
      </p:pic>
      <p:grpSp>
        <p:nvGrpSpPr>
          <p:cNvPr id="12" name="Group 11">
            <a:extLst>
              <a:ext uri="{FF2B5EF4-FFF2-40B4-BE49-F238E27FC236}">
                <a16:creationId xmlns:a16="http://schemas.microsoft.com/office/drawing/2014/main" id="{B331CCB1-0D68-44E3-B5A2-C3301B351C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52574" y="1272209"/>
            <a:ext cx="5147826" cy="4839241"/>
            <a:chOff x="6892268" y="1497535"/>
            <a:chExt cx="4908132" cy="4613915"/>
          </a:xfrm>
        </p:grpSpPr>
        <p:sp>
          <p:nvSpPr>
            <p:cNvPr id="13" name="Freeform: Shape 12">
              <a:extLst>
                <a:ext uri="{FF2B5EF4-FFF2-40B4-BE49-F238E27FC236}">
                  <a16:creationId xmlns:a16="http://schemas.microsoft.com/office/drawing/2014/main" id="{8CC700D5-9809-43F4-89D5-7DBBCB0DCC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6997148" y="1733385"/>
              <a:ext cx="4588058" cy="414176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C7163242-6303-46DC-BAC1-2A204F0613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7139134" y="1901498"/>
              <a:ext cx="4245803" cy="38404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805C4C40-D70E-4C4F-B228-98A0A61326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300000" flipH="1">
              <a:off x="6892268" y="1497535"/>
              <a:ext cx="4908132" cy="461391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043FD54-02D8-124E-B620-7F8897494260}"/>
              </a:ext>
            </a:extLst>
          </p:cNvPr>
          <p:cNvSpPr>
            <a:spLocks noGrp="1"/>
          </p:cNvSpPr>
          <p:nvPr>
            <p:ph type="ctrTitle"/>
          </p:nvPr>
        </p:nvSpPr>
        <p:spPr>
          <a:xfrm>
            <a:off x="5066394" y="1556229"/>
            <a:ext cx="7244139" cy="2186393"/>
          </a:xfrm>
        </p:spPr>
        <p:txBody>
          <a:bodyPr anchor="b">
            <a:noAutofit/>
          </a:bodyPr>
          <a:lstStyle/>
          <a:p>
            <a:pPr algn="ctr"/>
            <a:r>
              <a:rPr lang="en-CA" sz="2800" dirty="0"/>
              <a:t>Exploring Access to Health Care in the U.S. on an interactive dashboard.</a:t>
            </a:r>
            <a:endParaRPr lang="en-US" sz="2800" dirty="0">
              <a:solidFill>
                <a:schemeClr val="tx1">
                  <a:lumMod val="75000"/>
                  <a:lumOff val="25000"/>
                </a:schemeClr>
              </a:solidFill>
            </a:endParaRPr>
          </a:p>
        </p:txBody>
      </p:sp>
      <p:sp>
        <p:nvSpPr>
          <p:cNvPr id="3" name="Subtitle 2">
            <a:extLst>
              <a:ext uri="{FF2B5EF4-FFF2-40B4-BE49-F238E27FC236}">
                <a16:creationId xmlns:a16="http://schemas.microsoft.com/office/drawing/2014/main" id="{E2FD6960-F9BC-E74C-8CC4-360752A065D6}"/>
              </a:ext>
            </a:extLst>
          </p:cNvPr>
          <p:cNvSpPr>
            <a:spLocks noGrp="1"/>
          </p:cNvSpPr>
          <p:nvPr>
            <p:ph type="subTitle" idx="1"/>
          </p:nvPr>
        </p:nvSpPr>
        <p:spPr>
          <a:xfrm>
            <a:off x="8069706" y="4095756"/>
            <a:ext cx="2809788" cy="1177777"/>
          </a:xfrm>
        </p:spPr>
        <p:txBody>
          <a:bodyPr anchor="t">
            <a:normAutofit fontScale="25000" lnSpcReduction="20000"/>
          </a:bodyPr>
          <a:lstStyle/>
          <a:p>
            <a:r>
              <a:rPr lang="en-US" sz="6400" b="1" dirty="0"/>
              <a:t>Ghita Moummi</a:t>
            </a:r>
          </a:p>
          <a:p>
            <a:r>
              <a:rPr lang="en-US" sz="6400" b="1" dirty="0"/>
              <a:t>DATA606_Capstone</a:t>
            </a:r>
          </a:p>
          <a:p>
            <a:r>
              <a:rPr lang="en-US" sz="6400" b="1" dirty="0"/>
              <a:t>FALL2020</a:t>
            </a:r>
          </a:p>
          <a:p>
            <a:pPr algn="ctr"/>
            <a:endParaRPr lang="en-US" sz="1800" dirty="0">
              <a:solidFill>
                <a:schemeClr val="tx1">
                  <a:lumMod val="75000"/>
                  <a:lumOff val="25000"/>
                </a:schemeClr>
              </a:solidFill>
            </a:endParaRPr>
          </a:p>
        </p:txBody>
      </p:sp>
    </p:spTree>
    <p:extLst>
      <p:ext uri="{BB962C8B-B14F-4D97-AF65-F5344CB8AC3E}">
        <p14:creationId xmlns:p14="http://schemas.microsoft.com/office/powerpoint/2010/main" val="3925607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3" name="Freeform: Shape 22">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25" name="Rectangle 24">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4" name="Picture 3" descr="A bowl of fruit&#10;&#10;Description automatically generated">
            <a:extLst>
              <a:ext uri="{FF2B5EF4-FFF2-40B4-BE49-F238E27FC236}">
                <a16:creationId xmlns:a16="http://schemas.microsoft.com/office/drawing/2014/main" id="{7E6623D7-7C6D-5B4A-A7B8-27388DC88740}"/>
              </a:ext>
            </a:extLst>
          </p:cNvPr>
          <p:cNvPicPr>
            <a:picLocks noChangeAspect="1"/>
          </p:cNvPicPr>
          <p:nvPr/>
        </p:nvPicPr>
        <p:blipFill rotWithShape="1">
          <a:blip r:embed="rId2"/>
          <a:srcRect t="10098" r="-1" b="18905"/>
          <a:stretch/>
        </p:blipFill>
        <p:spPr>
          <a:xfrm>
            <a:off x="1524" y="10"/>
            <a:ext cx="12188952" cy="6857990"/>
          </a:xfrm>
          <a:prstGeom prst="rect">
            <a:avLst/>
          </a:prstGeom>
        </p:spPr>
      </p:pic>
      <p:sp>
        <p:nvSpPr>
          <p:cNvPr id="27" name="Freeform: Shape 26">
            <a:extLst>
              <a:ext uri="{FF2B5EF4-FFF2-40B4-BE49-F238E27FC236}">
                <a16:creationId xmlns:a16="http://schemas.microsoft.com/office/drawing/2014/main" id="{14543B09-440D-4F57-BCB0-A4FCC922D8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30584" y="1948070"/>
            <a:ext cx="5261264" cy="4909930"/>
          </a:xfrm>
          <a:custGeom>
            <a:avLst/>
            <a:gdLst>
              <a:gd name="connsiteX0" fmla="*/ 2739575 w 5261264"/>
              <a:gd name="connsiteY0" fmla="*/ 1369 h 4909930"/>
              <a:gd name="connsiteX1" fmla="*/ 3931992 w 5261264"/>
              <a:gd name="connsiteY1" fmla="*/ 357115 h 4909930"/>
              <a:gd name="connsiteX2" fmla="*/ 5228644 w 5261264"/>
              <a:gd name="connsiteY2" fmla="*/ 1704869 h 4909930"/>
              <a:gd name="connsiteX3" fmla="*/ 5261264 w 5261264"/>
              <a:gd name="connsiteY3" fmla="*/ 1769901 h 4909930"/>
              <a:gd name="connsiteX4" fmla="*/ 5261264 w 5261264"/>
              <a:gd name="connsiteY4" fmla="*/ 4640262 h 4909930"/>
              <a:gd name="connsiteX5" fmla="*/ 5239287 w 5261264"/>
              <a:gd name="connsiteY5" fmla="*/ 4674079 h 4909930"/>
              <a:gd name="connsiteX6" fmla="*/ 5039558 w 5261264"/>
              <a:gd name="connsiteY6" fmla="*/ 4893028 h 4909930"/>
              <a:gd name="connsiteX7" fmla="*/ 5018342 w 5261264"/>
              <a:gd name="connsiteY7" fmla="*/ 4909930 h 4909930"/>
              <a:gd name="connsiteX8" fmla="*/ 962510 w 5261264"/>
              <a:gd name="connsiteY8" fmla="*/ 4909930 h 4909930"/>
              <a:gd name="connsiteX9" fmla="*/ 821338 w 5261264"/>
              <a:gd name="connsiteY9" fmla="*/ 4707517 h 4909930"/>
              <a:gd name="connsiteX10" fmla="*/ 448558 w 5261264"/>
              <a:gd name="connsiteY10" fmla="*/ 3922606 h 4909930"/>
              <a:gd name="connsiteX11" fmla="*/ 221727 w 5261264"/>
              <a:gd name="connsiteY11" fmla="*/ 1588926 h 4909930"/>
              <a:gd name="connsiteX12" fmla="*/ 2739575 w 5261264"/>
              <a:gd name="connsiteY12" fmla="*/ 1369 h 4909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1264" h="4909930">
                <a:moveTo>
                  <a:pt x="2739575" y="1369"/>
                </a:moveTo>
                <a:cubicBezTo>
                  <a:pt x="3132207" y="14841"/>
                  <a:pt x="3535383" y="128133"/>
                  <a:pt x="3931992" y="357115"/>
                </a:cubicBezTo>
                <a:cubicBezTo>
                  <a:pt x="4474996" y="670619"/>
                  <a:pt x="4925124" y="1151857"/>
                  <a:pt x="5228644" y="1704869"/>
                </a:cubicBezTo>
                <a:lnTo>
                  <a:pt x="5261264" y="1769901"/>
                </a:lnTo>
                <a:lnTo>
                  <a:pt x="5261264" y="4640262"/>
                </a:lnTo>
                <a:lnTo>
                  <a:pt x="5239287" y="4674079"/>
                </a:lnTo>
                <a:cubicBezTo>
                  <a:pt x="5177453" y="4758643"/>
                  <a:pt x="5110673" y="4830413"/>
                  <a:pt x="5039558" y="4893028"/>
                </a:cubicBezTo>
                <a:lnTo>
                  <a:pt x="5018342" y="4909930"/>
                </a:lnTo>
                <a:lnTo>
                  <a:pt x="962510" y="4909930"/>
                </a:lnTo>
                <a:lnTo>
                  <a:pt x="821338" y="4707517"/>
                </a:lnTo>
                <a:cubicBezTo>
                  <a:pt x="672683" y="4465717"/>
                  <a:pt x="560617" y="4198197"/>
                  <a:pt x="448558" y="3922606"/>
                </a:cubicBezTo>
                <a:cubicBezTo>
                  <a:pt x="120358" y="3115488"/>
                  <a:pt x="-245146" y="2397572"/>
                  <a:pt x="221727" y="1588926"/>
                </a:cubicBezTo>
                <a:cubicBezTo>
                  <a:pt x="801679" y="584418"/>
                  <a:pt x="1736188" y="-33060"/>
                  <a:pt x="2739575" y="1369"/>
                </a:cubicBezTo>
                <a:close/>
              </a:path>
            </a:pathLst>
          </a:cu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9" name="Freeform: Shape 28">
            <a:extLst>
              <a:ext uri="{FF2B5EF4-FFF2-40B4-BE49-F238E27FC236}">
                <a16:creationId xmlns:a16="http://schemas.microsoft.com/office/drawing/2014/main" id="{0EE80047-1219-42E8-86D3-94F5120503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3449" y="1789042"/>
            <a:ext cx="5448246" cy="5068957"/>
          </a:xfrm>
          <a:custGeom>
            <a:avLst/>
            <a:gdLst>
              <a:gd name="connsiteX0" fmla="*/ 2885375 w 5448246"/>
              <a:gd name="connsiteY0" fmla="*/ 1442 h 5156012"/>
              <a:gd name="connsiteX1" fmla="*/ 4141251 w 5448246"/>
              <a:gd name="connsiteY1" fmla="*/ 376120 h 5156012"/>
              <a:gd name="connsiteX2" fmla="*/ 5315487 w 5448246"/>
              <a:gd name="connsiteY2" fmla="*/ 1482940 h 5156012"/>
              <a:gd name="connsiteX3" fmla="*/ 5448246 w 5448246"/>
              <a:gd name="connsiteY3" fmla="*/ 1697243 h 5156012"/>
              <a:gd name="connsiteX4" fmla="*/ 5448246 w 5448246"/>
              <a:gd name="connsiteY4" fmla="*/ 5009611 h 5156012"/>
              <a:gd name="connsiteX5" fmla="*/ 5416607 w 5448246"/>
              <a:gd name="connsiteY5" fmla="*/ 5046802 h 5156012"/>
              <a:gd name="connsiteX6" fmla="*/ 5344828 w 5448246"/>
              <a:gd name="connsiteY6" fmla="*/ 5119639 h 5156012"/>
              <a:gd name="connsiteX7" fmla="*/ 5300719 w 5448246"/>
              <a:gd name="connsiteY7" fmla="*/ 5156012 h 5156012"/>
              <a:gd name="connsiteX8" fmla="*/ 1002287 w 5448246"/>
              <a:gd name="connsiteY8" fmla="*/ 5156012 h 5156012"/>
              <a:gd name="connsiteX9" fmla="*/ 896888 w 5448246"/>
              <a:gd name="connsiteY9" fmla="*/ 5008616 h 5156012"/>
              <a:gd name="connsiteX10" fmla="*/ 472429 w 5448246"/>
              <a:gd name="connsiteY10" fmla="*/ 4131367 h 5156012"/>
              <a:gd name="connsiteX11" fmla="*/ 233526 w 5448246"/>
              <a:gd name="connsiteY11" fmla="*/ 1673489 h 5156012"/>
              <a:gd name="connsiteX12" fmla="*/ 2885375 w 5448246"/>
              <a:gd name="connsiteY12" fmla="*/ 1442 h 5156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48246" h="5156012">
                <a:moveTo>
                  <a:pt x="2885375" y="1442"/>
                </a:moveTo>
                <a:cubicBezTo>
                  <a:pt x="3298901" y="15631"/>
                  <a:pt x="3723535" y="134952"/>
                  <a:pt x="4141251" y="376120"/>
                </a:cubicBezTo>
                <a:cubicBezTo>
                  <a:pt x="4608110" y="645661"/>
                  <a:pt x="5009784" y="1032928"/>
                  <a:pt x="5315487" y="1482940"/>
                </a:cubicBezTo>
                <a:lnTo>
                  <a:pt x="5448246" y="1697243"/>
                </a:lnTo>
                <a:lnTo>
                  <a:pt x="5448246" y="5009611"/>
                </a:lnTo>
                <a:lnTo>
                  <a:pt x="5416607" y="5046802"/>
                </a:lnTo>
                <a:cubicBezTo>
                  <a:pt x="5393215" y="5072317"/>
                  <a:pt x="5369282" y="5096549"/>
                  <a:pt x="5344828" y="5119639"/>
                </a:cubicBezTo>
                <a:lnTo>
                  <a:pt x="5300719" y="5156012"/>
                </a:lnTo>
                <a:lnTo>
                  <a:pt x="1002287" y="5156012"/>
                </a:lnTo>
                <a:lnTo>
                  <a:pt x="896888" y="5008616"/>
                </a:lnTo>
                <a:cubicBezTo>
                  <a:pt x="724221" y="4740911"/>
                  <a:pt x="598320" y="4440975"/>
                  <a:pt x="472429" y="4131367"/>
                </a:cubicBezTo>
                <a:cubicBezTo>
                  <a:pt x="126764" y="3281294"/>
                  <a:pt x="-258192" y="2525170"/>
                  <a:pt x="233526" y="1673489"/>
                </a:cubicBezTo>
                <a:cubicBezTo>
                  <a:pt x="844344" y="615522"/>
                  <a:pt x="1828586" y="-34819"/>
                  <a:pt x="2885375" y="14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1" name="Freeform: Shape 30">
            <a:extLst>
              <a:ext uri="{FF2B5EF4-FFF2-40B4-BE49-F238E27FC236}">
                <a16:creationId xmlns:a16="http://schemas.microsoft.com/office/drawing/2014/main" id="{E83B29B1-18A6-4A7A-A498-90E5216679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60959" y="2256518"/>
            <a:ext cx="4930889" cy="4601483"/>
          </a:xfrm>
          <a:custGeom>
            <a:avLst/>
            <a:gdLst>
              <a:gd name="connsiteX0" fmla="*/ 2486925 w 4930889"/>
              <a:gd name="connsiteY0" fmla="*/ 1243 h 4601483"/>
              <a:gd name="connsiteX1" fmla="*/ 3569374 w 4930889"/>
              <a:gd name="connsiteY1" fmla="*/ 324181 h 4601483"/>
              <a:gd name="connsiteX2" fmla="*/ 4856238 w 4930889"/>
              <a:gd name="connsiteY2" fmla="*/ 1766524 h 4601483"/>
              <a:gd name="connsiteX3" fmla="*/ 4930889 w 4930889"/>
              <a:gd name="connsiteY3" fmla="*/ 1950930 h 4601483"/>
              <a:gd name="connsiteX4" fmla="*/ 4930888 w 4930889"/>
              <a:gd name="connsiteY4" fmla="*/ 3928933 h 4601483"/>
              <a:gd name="connsiteX5" fmla="*/ 4836868 w 4930889"/>
              <a:gd name="connsiteY5" fmla="*/ 4118750 h 4601483"/>
              <a:gd name="connsiteX6" fmla="*/ 4475082 w 4930889"/>
              <a:gd name="connsiteY6" fmla="*/ 4521220 h 4601483"/>
              <a:gd name="connsiteX7" fmla="*/ 4350095 w 4930889"/>
              <a:gd name="connsiteY7" fmla="*/ 4601483 h 4601483"/>
              <a:gd name="connsiteX8" fmla="*/ 997316 w 4930889"/>
              <a:gd name="connsiteY8" fmla="*/ 4601483 h 4601483"/>
              <a:gd name="connsiteX9" fmla="*/ 892840 w 4930889"/>
              <a:gd name="connsiteY9" fmla="*/ 4484501 h 4601483"/>
              <a:gd name="connsiteX10" fmla="*/ 407191 w 4930889"/>
              <a:gd name="connsiteY10" fmla="*/ 3560852 h 4601483"/>
              <a:gd name="connsiteX11" fmla="*/ 201279 w 4930889"/>
              <a:gd name="connsiteY11" fmla="*/ 1442391 h 4601483"/>
              <a:gd name="connsiteX12" fmla="*/ 2486925 w 4930889"/>
              <a:gd name="connsiteY12" fmla="*/ 1243 h 460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30889" h="4601483">
                <a:moveTo>
                  <a:pt x="2486925" y="1243"/>
                </a:moveTo>
                <a:cubicBezTo>
                  <a:pt x="2843347" y="13472"/>
                  <a:pt x="3209341" y="116316"/>
                  <a:pt x="3569374" y="324181"/>
                </a:cubicBezTo>
                <a:cubicBezTo>
                  <a:pt x="4132718" y="649428"/>
                  <a:pt x="4585943" y="1173553"/>
                  <a:pt x="4856238" y="1766524"/>
                </a:cubicBezTo>
                <a:lnTo>
                  <a:pt x="4930889" y="1950930"/>
                </a:lnTo>
                <a:lnTo>
                  <a:pt x="4930888" y="3928933"/>
                </a:lnTo>
                <a:lnTo>
                  <a:pt x="4836868" y="4118750"/>
                </a:lnTo>
                <a:cubicBezTo>
                  <a:pt x="4733861" y="4297163"/>
                  <a:pt x="4611785" y="4422507"/>
                  <a:pt x="4475082" y="4521220"/>
                </a:cubicBezTo>
                <a:lnTo>
                  <a:pt x="4350095" y="4601483"/>
                </a:lnTo>
                <a:lnTo>
                  <a:pt x="997316" y="4601483"/>
                </a:lnTo>
                <a:lnTo>
                  <a:pt x="892840" y="4484501"/>
                </a:lnTo>
                <a:cubicBezTo>
                  <a:pt x="678469" y="4214961"/>
                  <a:pt x="542824" y="3894419"/>
                  <a:pt x="407191" y="3560852"/>
                </a:cubicBezTo>
                <a:cubicBezTo>
                  <a:pt x="109259" y="2828169"/>
                  <a:pt x="-222537" y="2176461"/>
                  <a:pt x="201279" y="1442391"/>
                </a:cubicBezTo>
                <a:cubicBezTo>
                  <a:pt x="727747" y="530521"/>
                  <a:pt x="1576073" y="-30011"/>
                  <a:pt x="2486925" y="1243"/>
                </a:cubicBezTo>
                <a:close/>
              </a:path>
            </a:pathLst>
          </a:custGeom>
          <a:solidFill>
            <a:schemeClr val="tx1">
              <a:alpha val="5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147E6771-B51E-1E40-9487-E3046D13F046}"/>
              </a:ext>
            </a:extLst>
          </p:cNvPr>
          <p:cNvSpPr>
            <a:spLocks noGrp="1"/>
          </p:cNvSpPr>
          <p:nvPr>
            <p:ph type="title"/>
          </p:nvPr>
        </p:nvSpPr>
        <p:spPr>
          <a:xfrm>
            <a:off x="7696864" y="3075154"/>
            <a:ext cx="3848430" cy="2186393"/>
          </a:xfrm>
        </p:spPr>
        <p:txBody>
          <a:bodyPr vert="horz" lIns="109728" tIns="109728" rIns="109728" bIns="91440" rtlCol="0" anchor="b">
            <a:normAutofit/>
          </a:bodyPr>
          <a:lstStyle/>
          <a:p>
            <a:pPr>
              <a:lnSpc>
                <a:spcPct val="120000"/>
              </a:lnSpc>
            </a:pPr>
            <a:r>
              <a:rPr lang="en-US" sz="4400" dirty="0">
                <a:solidFill>
                  <a:schemeClr val="bg1"/>
                </a:solidFill>
              </a:rPr>
              <a:t>Thank you!</a:t>
            </a:r>
          </a:p>
        </p:txBody>
      </p:sp>
      <p:sp>
        <p:nvSpPr>
          <p:cNvPr id="3" name="TextBox 2">
            <a:extLst>
              <a:ext uri="{FF2B5EF4-FFF2-40B4-BE49-F238E27FC236}">
                <a16:creationId xmlns:a16="http://schemas.microsoft.com/office/drawing/2014/main" id="{2A5E8F4C-84D3-434E-B305-3E12C8AAD269}"/>
              </a:ext>
            </a:extLst>
          </p:cNvPr>
          <p:cNvSpPr txBox="1"/>
          <p:nvPr/>
        </p:nvSpPr>
        <p:spPr>
          <a:xfrm>
            <a:off x="4307639" y="277718"/>
            <a:ext cx="7884361" cy="1600438"/>
          </a:xfrm>
          <a:prstGeom prst="rect">
            <a:avLst/>
          </a:prstGeom>
          <a:noFill/>
        </p:spPr>
        <p:txBody>
          <a:bodyPr wrap="square" rtlCol="0">
            <a:spAutoFit/>
          </a:bodyPr>
          <a:lstStyle/>
          <a:p>
            <a:r>
              <a:rPr lang="en-US" sz="4000" b="1" dirty="0"/>
              <a:t>Questions?</a:t>
            </a:r>
          </a:p>
          <a:p>
            <a:endParaRPr lang="en-US" dirty="0"/>
          </a:p>
          <a:p>
            <a:r>
              <a:rPr lang="en-US" sz="2000" dirty="0">
                <a:hlinkClick r:id="rId3"/>
              </a:rPr>
              <a:t>gmoummi1@umbc.edu</a:t>
            </a:r>
            <a:endParaRPr lang="en-US" sz="2000" dirty="0"/>
          </a:p>
          <a:p>
            <a:r>
              <a:rPr lang="en-US" sz="2000" dirty="0">
                <a:hlinkClick r:id="rId4"/>
              </a:rPr>
              <a:t>https://</a:t>
            </a:r>
            <a:r>
              <a:rPr lang="en-US" sz="2000" dirty="0" err="1">
                <a:hlinkClick r:id="rId4"/>
              </a:rPr>
              <a:t>github.com</a:t>
            </a:r>
            <a:r>
              <a:rPr lang="en-US" sz="2000" dirty="0">
                <a:hlinkClick r:id="rId4"/>
              </a:rPr>
              <a:t>/</a:t>
            </a:r>
            <a:r>
              <a:rPr lang="en-US" sz="2000" dirty="0" err="1">
                <a:hlinkClick r:id="rId4"/>
              </a:rPr>
              <a:t>gmoummi</a:t>
            </a:r>
            <a:r>
              <a:rPr lang="en-US" sz="2000" dirty="0">
                <a:hlinkClick r:id="rId4"/>
              </a:rPr>
              <a:t>/</a:t>
            </a:r>
            <a:r>
              <a:rPr lang="en-US" sz="2000" dirty="0" err="1">
                <a:hlinkClick r:id="rId4"/>
              </a:rPr>
              <a:t>Capstone_Project</a:t>
            </a:r>
            <a:r>
              <a:rPr lang="en-US" sz="2000" dirty="0">
                <a:hlinkClick r:id="rId4"/>
              </a:rPr>
              <a:t>/tree/master</a:t>
            </a:r>
            <a:endParaRPr lang="en-US" sz="2000" dirty="0"/>
          </a:p>
        </p:txBody>
      </p:sp>
      <p:sp>
        <p:nvSpPr>
          <p:cNvPr id="5" name="Footer Placeholder 4">
            <a:extLst>
              <a:ext uri="{FF2B5EF4-FFF2-40B4-BE49-F238E27FC236}">
                <a16:creationId xmlns:a16="http://schemas.microsoft.com/office/drawing/2014/main" id="{26103FDD-C968-D04D-A2A2-27E5D9D19CEE}"/>
              </a:ext>
            </a:extLst>
          </p:cNvPr>
          <p:cNvSpPr>
            <a:spLocks noGrp="1"/>
          </p:cNvSpPr>
          <p:nvPr>
            <p:ph type="ftr" sz="quarter" idx="11"/>
          </p:nvPr>
        </p:nvSpPr>
        <p:spPr>
          <a:xfrm>
            <a:off x="4494496" y="6482999"/>
            <a:ext cx="5667375" cy="457200"/>
          </a:xfrm>
        </p:spPr>
        <p:txBody>
          <a:bodyPr/>
          <a:lstStyle/>
          <a:p>
            <a:r>
              <a:rPr lang="en-US" dirty="0"/>
              <a:t>Exploring Access to Healthcare in t</a:t>
            </a:r>
            <a:r>
              <a:rPr lang="en-US" dirty="0">
                <a:solidFill>
                  <a:schemeClr val="tx1"/>
                </a:solidFill>
              </a:rPr>
              <a:t>he</a:t>
            </a:r>
            <a:r>
              <a:rPr lang="en-US" dirty="0">
                <a:solidFill>
                  <a:schemeClr val="bg1"/>
                </a:solidFill>
              </a:rPr>
              <a:t> U.S</a:t>
            </a:r>
            <a:r>
              <a:rPr lang="en-US" dirty="0"/>
              <a:t>.</a:t>
            </a:r>
          </a:p>
        </p:txBody>
      </p:sp>
      <p:sp>
        <p:nvSpPr>
          <p:cNvPr id="6" name="Slide Number Placeholder 5">
            <a:extLst>
              <a:ext uri="{FF2B5EF4-FFF2-40B4-BE49-F238E27FC236}">
                <a16:creationId xmlns:a16="http://schemas.microsoft.com/office/drawing/2014/main" id="{6FB384FF-03AC-7345-94C9-F70AE851CEF9}"/>
              </a:ext>
            </a:extLst>
          </p:cNvPr>
          <p:cNvSpPr>
            <a:spLocks noGrp="1"/>
          </p:cNvSpPr>
          <p:nvPr>
            <p:ph type="sldNum" sz="quarter" idx="12"/>
          </p:nvPr>
        </p:nvSpPr>
        <p:spPr/>
        <p:txBody>
          <a:bodyPr/>
          <a:lstStyle/>
          <a:p>
            <a:pPr algn="l"/>
            <a:fld id="{FAEF9944-A4F6-4C59-AEBD-678D6480B8EA}" type="slidenum">
              <a:rPr lang="en-US" smtClean="0">
                <a:solidFill>
                  <a:schemeClr val="bg1"/>
                </a:solidFill>
              </a:rPr>
              <a:pPr algn="l"/>
              <a:t>9</a:t>
            </a:fld>
            <a:endParaRPr lang="en-US" dirty="0">
              <a:solidFill>
                <a:schemeClr val="bg1"/>
              </a:solidFill>
            </a:endParaRPr>
          </a:p>
        </p:txBody>
      </p:sp>
    </p:spTree>
    <p:extLst>
      <p:ext uri="{BB962C8B-B14F-4D97-AF65-F5344CB8AC3E}">
        <p14:creationId xmlns:p14="http://schemas.microsoft.com/office/powerpoint/2010/main" val="4187964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0" name="Straight Connector 9">
            <a:extLst>
              <a:ext uri="{FF2B5EF4-FFF2-40B4-BE49-F238E27FC236}">
                <a16:creationId xmlns:a16="http://schemas.microsoft.com/office/drawing/2014/main" id="{430127AE-B29E-4FDF-99D2-A2F1E7003F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1" name="Rectangle 11">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1BB1D915-3199-2245-88EF-F23BD5EF4880}"/>
              </a:ext>
            </a:extLst>
          </p:cNvPr>
          <p:cNvSpPr>
            <a:spLocks noGrp="1"/>
          </p:cNvSpPr>
          <p:nvPr>
            <p:ph type="title"/>
          </p:nvPr>
        </p:nvSpPr>
        <p:spPr>
          <a:xfrm>
            <a:off x="992518" y="442913"/>
            <a:ext cx="5271804" cy="1639888"/>
          </a:xfrm>
        </p:spPr>
        <p:txBody>
          <a:bodyPr vert="horz" lIns="109728" tIns="109728" rIns="109728" bIns="91440" rtlCol="0" anchor="b">
            <a:normAutofit/>
          </a:bodyPr>
          <a:lstStyle/>
          <a:p>
            <a:r>
              <a:rPr lang="en-US" dirty="0"/>
              <a:t>Agenda</a:t>
            </a:r>
          </a:p>
        </p:txBody>
      </p:sp>
      <p:sp>
        <p:nvSpPr>
          <p:cNvPr id="3" name="TextBox 2">
            <a:extLst>
              <a:ext uri="{FF2B5EF4-FFF2-40B4-BE49-F238E27FC236}">
                <a16:creationId xmlns:a16="http://schemas.microsoft.com/office/drawing/2014/main" id="{E11846F4-FA39-DD47-A1FD-58AB12BEAA56}"/>
              </a:ext>
            </a:extLst>
          </p:cNvPr>
          <p:cNvSpPr txBox="1"/>
          <p:nvPr/>
        </p:nvSpPr>
        <p:spPr>
          <a:xfrm>
            <a:off x="992519" y="2312988"/>
            <a:ext cx="5762406" cy="3651250"/>
          </a:xfrm>
          <a:prstGeom prst="rect">
            <a:avLst/>
          </a:prstGeom>
        </p:spPr>
        <p:txBody>
          <a:bodyPr vert="horz" lIns="109728" tIns="109728" rIns="109728" bIns="91440" rtlCol="0">
            <a:normAutofit/>
          </a:bodyPr>
          <a:lstStyle/>
          <a:p>
            <a:pPr indent="-342900">
              <a:lnSpc>
                <a:spcPct val="140000"/>
              </a:lnSpc>
              <a:spcBef>
                <a:spcPts val="930"/>
              </a:spcBef>
              <a:buFont typeface="Corbel" panose="020B0503020204020204" pitchFamily="34" charset="0"/>
              <a:buAutoNum type="arabicPeriod"/>
            </a:pPr>
            <a:r>
              <a:rPr lang="en-US" spc="150" dirty="0">
                <a:solidFill>
                  <a:schemeClr val="tx1">
                    <a:lumMod val="75000"/>
                    <a:lumOff val="25000"/>
                  </a:schemeClr>
                </a:solidFill>
              </a:rPr>
              <a:t>Why is this important?</a:t>
            </a:r>
          </a:p>
          <a:p>
            <a:pPr indent="-342900">
              <a:lnSpc>
                <a:spcPct val="140000"/>
              </a:lnSpc>
              <a:spcBef>
                <a:spcPts val="930"/>
              </a:spcBef>
              <a:buFont typeface="Corbel" panose="020B0503020204020204" pitchFamily="34" charset="0"/>
              <a:buAutoNum type="arabicPeriod"/>
            </a:pPr>
            <a:r>
              <a:rPr lang="en-US" spc="150" dirty="0">
                <a:solidFill>
                  <a:schemeClr val="tx1">
                    <a:lumMod val="75000"/>
                    <a:lumOff val="25000"/>
                  </a:schemeClr>
                </a:solidFill>
              </a:rPr>
              <a:t>Similar Project</a:t>
            </a:r>
          </a:p>
          <a:p>
            <a:pPr indent="-342900">
              <a:lnSpc>
                <a:spcPct val="140000"/>
              </a:lnSpc>
              <a:spcBef>
                <a:spcPts val="930"/>
              </a:spcBef>
              <a:buFont typeface="Corbel" panose="020B0503020204020204" pitchFamily="34" charset="0"/>
              <a:buAutoNum type="arabicPeriod"/>
            </a:pPr>
            <a:r>
              <a:rPr lang="en-US" spc="150" dirty="0">
                <a:solidFill>
                  <a:schemeClr val="tx1">
                    <a:lumMod val="75000"/>
                    <a:lumOff val="25000"/>
                  </a:schemeClr>
                </a:solidFill>
              </a:rPr>
              <a:t>How is this project different?</a:t>
            </a:r>
          </a:p>
          <a:p>
            <a:pPr indent="-342900">
              <a:lnSpc>
                <a:spcPct val="140000"/>
              </a:lnSpc>
              <a:spcBef>
                <a:spcPts val="930"/>
              </a:spcBef>
              <a:buFont typeface="Corbel" panose="020B0503020204020204" pitchFamily="34" charset="0"/>
              <a:buAutoNum type="arabicPeriod"/>
            </a:pPr>
            <a:r>
              <a:rPr lang="en-US" spc="150" dirty="0">
                <a:solidFill>
                  <a:schemeClr val="tx1">
                    <a:lumMod val="75000"/>
                    <a:lumOff val="25000"/>
                  </a:schemeClr>
                </a:solidFill>
              </a:rPr>
              <a:t>Planning and implementing the project</a:t>
            </a:r>
          </a:p>
          <a:p>
            <a:pPr indent="-342900">
              <a:lnSpc>
                <a:spcPct val="140000"/>
              </a:lnSpc>
              <a:spcBef>
                <a:spcPts val="930"/>
              </a:spcBef>
              <a:buFont typeface="Corbel" panose="020B0503020204020204" pitchFamily="34" charset="0"/>
              <a:buAutoNum type="arabicPeriod"/>
            </a:pPr>
            <a:r>
              <a:rPr lang="en-US" spc="150" dirty="0">
                <a:solidFill>
                  <a:schemeClr val="tx1">
                    <a:lumMod val="75000"/>
                    <a:lumOff val="25000"/>
                  </a:schemeClr>
                </a:solidFill>
              </a:rPr>
              <a:t>The dataset</a:t>
            </a:r>
          </a:p>
          <a:p>
            <a:pPr indent="-342900">
              <a:lnSpc>
                <a:spcPct val="140000"/>
              </a:lnSpc>
              <a:spcBef>
                <a:spcPts val="930"/>
              </a:spcBef>
              <a:buFont typeface="Corbel" panose="020B0503020204020204" pitchFamily="34" charset="0"/>
              <a:buAutoNum type="arabicPeriod"/>
            </a:pPr>
            <a:r>
              <a:rPr lang="en-US" spc="150" dirty="0">
                <a:solidFill>
                  <a:schemeClr val="tx1">
                    <a:lumMod val="75000"/>
                    <a:lumOff val="25000"/>
                  </a:schemeClr>
                </a:solidFill>
              </a:rPr>
              <a:t>Next steps</a:t>
            </a:r>
          </a:p>
          <a:p>
            <a:pPr indent="-342900">
              <a:lnSpc>
                <a:spcPct val="140000"/>
              </a:lnSpc>
              <a:spcBef>
                <a:spcPts val="930"/>
              </a:spcBef>
              <a:buFont typeface="Corbel" panose="020B0503020204020204" pitchFamily="34" charset="0"/>
              <a:buAutoNum type="arabicPeriod"/>
            </a:pPr>
            <a:endParaRPr lang="en-US" spc="150" dirty="0">
              <a:solidFill>
                <a:schemeClr val="tx1">
                  <a:lumMod val="75000"/>
                  <a:lumOff val="25000"/>
                </a:schemeClr>
              </a:solidFill>
            </a:endParaRPr>
          </a:p>
        </p:txBody>
      </p:sp>
      <p:sp>
        <p:nvSpPr>
          <p:cNvPr id="22" name="Freeform: Shape 13">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15">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77485"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17">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49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a:extLst>
              <a:ext uri="{FF2B5EF4-FFF2-40B4-BE49-F238E27FC236}">
                <a16:creationId xmlns:a16="http://schemas.microsoft.com/office/drawing/2014/main" id="{A57376FE-34E8-044D-9BBF-741E9B5082C1}"/>
              </a:ext>
            </a:extLst>
          </p:cNvPr>
          <p:cNvPicPr>
            <a:picLocks noChangeAspect="1"/>
          </p:cNvPicPr>
          <p:nvPr/>
        </p:nvPicPr>
        <p:blipFill rotWithShape="1">
          <a:blip r:embed="rId2"/>
          <a:srcRect l="9082"/>
          <a:stretch/>
        </p:blipFill>
        <p:spPr>
          <a:xfrm>
            <a:off x="7203882" y="10"/>
            <a:ext cx="4988118" cy="6857990"/>
          </a:xfrm>
          <a:custGeom>
            <a:avLst/>
            <a:gdLst/>
            <a:ahLst/>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
        <p:nvSpPr>
          <p:cNvPr id="7" name="Footer Placeholder 6">
            <a:extLst>
              <a:ext uri="{FF2B5EF4-FFF2-40B4-BE49-F238E27FC236}">
                <a16:creationId xmlns:a16="http://schemas.microsoft.com/office/drawing/2014/main" id="{CA6B4B74-9B66-5047-9E2B-CBBE9B7103F0}"/>
              </a:ext>
            </a:extLst>
          </p:cNvPr>
          <p:cNvSpPr>
            <a:spLocks noGrp="1"/>
          </p:cNvSpPr>
          <p:nvPr>
            <p:ph type="ftr" sz="quarter" idx="11"/>
          </p:nvPr>
        </p:nvSpPr>
        <p:spPr/>
        <p:txBody>
          <a:bodyPr/>
          <a:lstStyle/>
          <a:p>
            <a:r>
              <a:rPr lang="en-US"/>
              <a:t>Exploring Access to Healthcare in the U.S.</a:t>
            </a:r>
            <a:endParaRPr lang="en-US" dirty="0"/>
          </a:p>
        </p:txBody>
      </p:sp>
      <p:sp>
        <p:nvSpPr>
          <p:cNvPr id="8" name="Slide Number Placeholder 7">
            <a:extLst>
              <a:ext uri="{FF2B5EF4-FFF2-40B4-BE49-F238E27FC236}">
                <a16:creationId xmlns:a16="http://schemas.microsoft.com/office/drawing/2014/main" id="{DEB63164-B210-B941-AD9D-323DC9818C3A}"/>
              </a:ext>
            </a:extLst>
          </p:cNvPr>
          <p:cNvSpPr>
            <a:spLocks noGrp="1"/>
          </p:cNvSpPr>
          <p:nvPr>
            <p:ph type="sldNum" sz="quarter" idx="12"/>
          </p:nvPr>
        </p:nvSpPr>
        <p:spPr/>
        <p:txBody>
          <a:bodyPr/>
          <a:lstStyle/>
          <a:p>
            <a:pPr algn="l"/>
            <a:fld id="{FAEF9944-A4F6-4C59-AEBD-678D6480B8EA}" type="slidenum">
              <a:rPr lang="en-US" smtClean="0"/>
              <a:pPr algn="l"/>
              <a:t>1</a:t>
            </a:fld>
            <a:endParaRPr lang="en-US" dirty="0"/>
          </a:p>
        </p:txBody>
      </p:sp>
    </p:spTree>
    <p:extLst>
      <p:ext uri="{BB962C8B-B14F-4D97-AF65-F5344CB8AC3E}">
        <p14:creationId xmlns:p14="http://schemas.microsoft.com/office/powerpoint/2010/main" val="998998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8B619-502E-B74D-A871-67725B31E988}"/>
              </a:ext>
            </a:extLst>
          </p:cNvPr>
          <p:cNvSpPr>
            <a:spLocks noGrp="1"/>
          </p:cNvSpPr>
          <p:nvPr>
            <p:ph type="title"/>
          </p:nvPr>
        </p:nvSpPr>
        <p:spPr>
          <a:xfrm>
            <a:off x="1920240" y="442220"/>
            <a:ext cx="8770571" cy="1345269"/>
          </a:xfrm>
        </p:spPr>
        <p:txBody>
          <a:bodyPr/>
          <a:lstStyle/>
          <a:p>
            <a:r>
              <a:rPr lang="en-US">
                <a:solidFill>
                  <a:srgbClr val="262626"/>
                </a:solidFill>
              </a:rPr>
              <a:t>Why is this important?</a:t>
            </a:r>
            <a:endParaRPr lang="en-US" dirty="0"/>
          </a:p>
        </p:txBody>
      </p:sp>
      <p:sp>
        <p:nvSpPr>
          <p:cNvPr id="4" name="TextBox 3">
            <a:extLst>
              <a:ext uri="{FF2B5EF4-FFF2-40B4-BE49-F238E27FC236}">
                <a16:creationId xmlns:a16="http://schemas.microsoft.com/office/drawing/2014/main" id="{4F4E67B3-1D20-D640-A965-E14D3B98CC0E}"/>
              </a:ext>
            </a:extLst>
          </p:cNvPr>
          <p:cNvSpPr txBox="1"/>
          <p:nvPr/>
        </p:nvSpPr>
        <p:spPr>
          <a:xfrm>
            <a:off x="1468054" y="2615581"/>
            <a:ext cx="9674942" cy="3471720"/>
          </a:xfrm>
          <a:prstGeom prst="rect">
            <a:avLst/>
          </a:prstGeom>
          <a:noFill/>
        </p:spPr>
        <p:txBody>
          <a:bodyPr wrap="square" rtlCol="0">
            <a:spAutoFit/>
          </a:bodyPr>
          <a:lstStyle/>
          <a:p>
            <a:pPr marL="800100" lvl="1" indent="-342900" fontAlgn="base">
              <a:lnSpc>
                <a:spcPct val="90000"/>
              </a:lnSpc>
              <a:buFont typeface="Arial" panose="020B0604020202020204" pitchFamily="34" charset="0"/>
              <a:buChar char="•"/>
            </a:pPr>
            <a:r>
              <a:rPr lang="en-US" sz="2400" dirty="0"/>
              <a:t>There is a large </a:t>
            </a:r>
            <a:r>
              <a:rPr lang="en-US" sz="2400" b="1" dirty="0">
                <a:solidFill>
                  <a:srgbClr val="002060"/>
                </a:solidFill>
              </a:rPr>
              <a:t>inequity in health care </a:t>
            </a:r>
            <a:r>
              <a:rPr lang="en-US" sz="2400" dirty="0"/>
              <a:t>distribution across the US. These iniquities result in an </a:t>
            </a:r>
            <a:r>
              <a:rPr lang="en-US" sz="2400" b="1" dirty="0">
                <a:solidFill>
                  <a:srgbClr val="002060"/>
                </a:solidFill>
              </a:rPr>
              <a:t>inequity in illness distribution</a:t>
            </a:r>
            <a:r>
              <a:rPr lang="en-US" sz="2400" b="1" dirty="0">
                <a:solidFill>
                  <a:srgbClr val="005728"/>
                </a:solidFill>
              </a:rPr>
              <a:t> </a:t>
            </a:r>
            <a:r>
              <a:rPr lang="en-US" sz="2400" dirty="0">
                <a:solidFill>
                  <a:srgbClr val="262626"/>
                </a:solidFill>
              </a:rPr>
              <a:t>(Meyer et. Al., 2013)</a:t>
            </a:r>
            <a:endParaRPr lang="en-US" sz="2400" dirty="0"/>
          </a:p>
          <a:p>
            <a:pPr marL="1257300" lvl="2" indent="-342900">
              <a:buFont typeface="Arial" panose="020B0604020202020204" pitchFamily="34" charset="0"/>
              <a:buChar char="•"/>
            </a:pPr>
            <a:r>
              <a:rPr lang="en-US" sz="2400" dirty="0"/>
              <a:t>Adequate access to healthcare translates to less illness </a:t>
            </a:r>
          </a:p>
          <a:p>
            <a:pPr marL="1257300" lvl="2" indent="-342900">
              <a:buFont typeface="Arial" panose="020B0604020202020204" pitchFamily="34" charset="0"/>
              <a:buChar char="•"/>
            </a:pPr>
            <a:r>
              <a:rPr lang="en-US" sz="2400" dirty="0"/>
              <a:t>Inadequate access to healthcare translates to more illness </a:t>
            </a:r>
            <a:endParaRPr lang="en-US" sz="2400" dirty="0">
              <a:solidFill>
                <a:srgbClr val="262626"/>
              </a:solidFill>
            </a:endParaRPr>
          </a:p>
          <a:p>
            <a:pPr marL="800100" lvl="1" indent="-342900" fontAlgn="base">
              <a:lnSpc>
                <a:spcPct val="90000"/>
              </a:lnSpc>
              <a:buFont typeface="Arial" panose="020B0604020202020204" pitchFamily="34" charset="0"/>
              <a:buChar char="•"/>
            </a:pPr>
            <a:r>
              <a:rPr lang="en-US" sz="2400" dirty="0">
                <a:solidFill>
                  <a:srgbClr val="262626"/>
                </a:solidFill>
              </a:rPr>
              <a:t>Visualizing access to healthcare and distribution of disease in the U.S. can </a:t>
            </a:r>
            <a:r>
              <a:rPr lang="en-US" sz="2400" b="1" dirty="0">
                <a:solidFill>
                  <a:srgbClr val="002060"/>
                </a:solidFill>
              </a:rPr>
              <a:t>help us know where we should invest more money and on which conditions</a:t>
            </a:r>
            <a:r>
              <a:rPr lang="en-US" sz="2400" dirty="0">
                <a:solidFill>
                  <a:srgbClr val="262626"/>
                </a:solidFill>
              </a:rPr>
              <a:t>.</a:t>
            </a:r>
          </a:p>
          <a:p>
            <a:endParaRPr lang="en-US" dirty="0"/>
          </a:p>
        </p:txBody>
      </p:sp>
      <p:sp>
        <p:nvSpPr>
          <p:cNvPr id="6" name="Footer Placeholder 5">
            <a:extLst>
              <a:ext uri="{FF2B5EF4-FFF2-40B4-BE49-F238E27FC236}">
                <a16:creationId xmlns:a16="http://schemas.microsoft.com/office/drawing/2014/main" id="{01596E9B-30C7-AE49-A134-49D9D8F7930F}"/>
              </a:ext>
            </a:extLst>
          </p:cNvPr>
          <p:cNvSpPr>
            <a:spLocks noGrp="1"/>
          </p:cNvSpPr>
          <p:nvPr>
            <p:ph type="ftr" sz="quarter" idx="11"/>
          </p:nvPr>
        </p:nvSpPr>
        <p:spPr/>
        <p:txBody>
          <a:bodyPr/>
          <a:lstStyle/>
          <a:p>
            <a:r>
              <a:rPr lang="en-US"/>
              <a:t>Exploring Access to Healthcare in the U.S.</a:t>
            </a:r>
            <a:endParaRPr lang="en-US" dirty="0"/>
          </a:p>
        </p:txBody>
      </p:sp>
      <p:sp>
        <p:nvSpPr>
          <p:cNvPr id="7" name="Slide Number Placeholder 6">
            <a:extLst>
              <a:ext uri="{FF2B5EF4-FFF2-40B4-BE49-F238E27FC236}">
                <a16:creationId xmlns:a16="http://schemas.microsoft.com/office/drawing/2014/main" id="{74C042D2-22B5-BF41-9897-7AE0B987DEAA}"/>
              </a:ext>
            </a:extLst>
          </p:cNvPr>
          <p:cNvSpPr>
            <a:spLocks noGrp="1"/>
          </p:cNvSpPr>
          <p:nvPr>
            <p:ph type="sldNum" sz="quarter" idx="12"/>
          </p:nvPr>
        </p:nvSpPr>
        <p:spPr/>
        <p:txBody>
          <a:bodyPr/>
          <a:lstStyle/>
          <a:p>
            <a:pPr algn="l"/>
            <a:fld id="{FAEF9944-A4F6-4C59-AEBD-678D6480B8EA}" type="slidenum">
              <a:rPr lang="en-US" smtClean="0"/>
              <a:pPr algn="l"/>
              <a:t>2</a:t>
            </a:fld>
            <a:endParaRPr lang="en-US" dirty="0"/>
          </a:p>
        </p:txBody>
      </p:sp>
    </p:spTree>
    <p:extLst>
      <p:ext uri="{BB962C8B-B14F-4D97-AF65-F5344CB8AC3E}">
        <p14:creationId xmlns:p14="http://schemas.microsoft.com/office/powerpoint/2010/main" val="1772344452"/>
      </p:ext>
    </p:extLst>
  </p:cSld>
  <p:clrMapOvr>
    <a:masterClrMapping/>
  </p:clrMapOvr>
  <mc:AlternateContent xmlns:mc="http://schemas.openxmlformats.org/markup-compatibility/2006" xmlns:p14="http://schemas.microsoft.com/office/powerpoint/2010/main">
    <mc:Choice Requires="p14">
      <p:transition spd="slow" p14:dur="590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7A473-144D-5A4E-9525-FDC7D532A65D}"/>
              </a:ext>
            </a:extLst>
          </p:cNvPr>
          <p:cNvSpPr>
            <a:spLocks noGrp="1"/>
          </p:cNvSpPr>
          <p:nvPr>
            <p:ph type="title"/>
          </p:nvPr>
        </p:nvSpPr>
        <p:spPr>
          <a:xfrm>
            <a:off x="701040" y="594620"/>
            <a:ext cx="8770571" cy="1345269"/>
          </a:xfrm>
        </p:spPr>
        <p:txBody>
          <a:bodyPr/>
          <a:lstStyle/>
          <a:p>
            <a:r>
              <a:rPr lang="en-US" dirty="0"/>
              <a:t>Similar Projects</a:t>
            </a:r>
          </a:p>
        </p:txBody>
      </p:sp>
      <p:sp>
        <p:nvSpPr>
          <p:cNvPr id="3" name="TextBox 2">
            <a:extLst>
              <a:ext uri="{FF2B5EF4-FFF2-40B4-BE49-F238E27FC236}">
                <a16:creationId xmlns:a16="http://schemas.microsoft.com/office/drawing/2014/main" id="{9A09C59C-5A6B-DE47-BF04-572F858E0BAC}"/>
              </a:ext>
            </a:extLst>
          </p:cNvPr>
          <p:cNvSpPr txBox="1"/>
          <p:nvPr/>
        </p:nvSpPr>
        <p:spPr>
          <a:xfrm>
            <a:off x="558799" y="2241874"/>
            <a:ext cx="5163472" cy="4164217"/>
          </a:xfrm>
          <a:prstGeom prst="rect">
            <a:avLst/>
          </a:prstGeom>
          <a:noFill/>
        </p:spPr>
        <p:txBody>
          <a:bodyPr wrap="square" rtlCol="0">
            <a:spAutoFit/>
          </a:bodyPr>
          <a:lstStyle/>
          <a:p>
            <a:pPr>
              <a:lnSpc>
                <a:spcPct val="90000"/>
              </a:lnSpc>
            </a:pPr>
            <a:r>
              <a:rPr lang="en-US" b="1" dirty="0"/>
              <a:t>America’s health rankings dashboard:</a:t>
            </a:r>
          </a:p>
          <a:p>
            <a:pPr>
              <a:lnSpc>
                <a:spcPct val="90000"/>
              </a:lnSpc>
            </a:pPr>
            <a:endParaRPr lang="en-US" b="1" dirty="0"/>
          </a:p>
          <a:p>
            <a:pPr marL="742950" lvl="1" indent="-285750">
              <a:lnSpc>
                <a:spcPct val="90000"/>
              </a:lnSpc>
              <a:buFont typeface="Arial" panose="020B0604020202020204" pitchFamily="34" charset="0"/>
              <a:buChar char="•"/>
            </a:pPr>
            <a:r>
              <a:rPr lang="en-US" sz="1600" dirty="0"/>
              <a:t>shows how the United States is doing as a whole in different aspects (behavior, healthcare access, outcomes, chronic diseases, education…etc.)</a:t>
            </a:r>
          </a:p>
          <a:p>
            <a:pPr marL="742950" lvl="1" indent="-285750">
              <a:lnSpc>
                <a:spcPct val="90000"/>
              </a:lnSpc>
              <a:buFont typeface="Arial" panose="020B0604020202020204" pitchFamily="34" charset="0"/>
              <a:buChar char="•"/>
            </a:pPr>
            <a:r>
              <a:rPr lang="en-US" sz="1600" dirty="0"/>
              <a:t>shows how each state is doing for the same aspects and its ranking compared to the other states. </a:t>
            </a:r>
          </a:p>
          <a:p>
            <a:pPr>
              <a:lnSpc>
                <a:spcPct val="90000"/>
              </a:lnSpc>
            </a:pPr>
            <a:endParaRPr lang="en-US" u="sng" dirty="0"/>
          </a:p>
          <a:p>
            <a:pPr>
              <a:lnSpc>
                <a:spcPct val="90000"/>
              </a:lnSpc>
            </a:pPr>
            <a:r>
              <a:rPr lang="en-US" u="sng" dirty="0"/>
              <a:t>The picture on the left shows an example for Virginia.</a:t>
            </a:r>
          </a:p>
          <a:p>
            <a:pPr>
              <a:lnSpc>
                <a:spcPct val="90000"/>
              </a:lnSpc>
            </a:pPr>
            <a:endParaRPr lang="en-US" dirty="0"/>
          </a:p>
          <a:p>
            <a:pPr>
              <a:lnSpc>
                <a:spcPct val="90000"/>
              </a:lnSpc>
            </a:pPr>
            <a:r>
              <a:rPr lang="en-US" dirty="0"/>
              <a:t>Source: </a:t>
            </a:r>
            <a:r>
              <a:rPr lang="en-US" dirty="0">
                <a:hlinkClick r:id="rId2"/>
              </a:rPr>
              <a:t>https://www.americashealthrankings.org/explore/annual/measure/PCP/state/ALL</a:t>
            </a:r>
            <a:endParaRPr lang="en-US" dirty="0"/>
          </a:p>
          <a:p>
            <a:endParaRPr lang="en-US" dirty="0"/>
          </a:p>
        </p:txBody>
      </p:sp>
      <p:pic>
        <p:nvPicPr>
          <p:cNvPr id="4" name="Picture 3">
            <a:extLst>
              <a:ext uri="{FF2B5EF4-FFF2-40B4-BE49-F238E27FC236}">
                <a16:creationId xmlns:a16="http://schemas.microsoft.com/office/drawing/2014/main" id="{E815D7D7-14AF-A44D-90AF-64B68ECDC33F}"/>
              </a:ext>
            </a:extLst>
          </p:cNvPr>
          <p:cNvPicPr>
            <a:picLocks noChangeAspect="1"/>
          </p:cNvPicPr>
          <p:nvPr/>
        </p:nvPicPr>
        <p:blipFill rotWithShape="1">
          <a:blip r:embed="rId3"/>
          <a:srcRect l="471" r="44883" b="-4"/>
          <a:stretch/>
        </p:blipFill>
        <p:spPr>
          <a:xfrm>
            <a:off x="5788959" y="648766"/>
            <a:ext cx="6320193" cy="5521724"/>
          </a:xfrm>
          <a:prstGeom prst="rect">
            <a:avLst/>
          </a:prstGeom>
        </p:spPr>
      </p:pic>
      <p:sp>
        <p:nvSpPr>
          <p:cNvPr id="5" name="Footer Placeholder 4">
            <a:extLst>
              <a:ext uri="{FF2B5EF4-FFF2-40B4-BE49-F238E27FC236}">
                <a16:creationId xmlns:a16="http://schemas.microsoft.com/office/drawing/2014/main" id="{B8DB5BD2-ECAA-6540-891F-FCA4EBC1E306}"/>
              </a:ext>
            </a:extLst>
          </p:cNvPr>
          <p:cNvSpPr>
            <a:spLocks noGrp="1"/>
          </p:cNvSpPr>
          <p:nvPr>
            <p:ph type="ftr" sz="quarter" idx="11"/>
          </p:nvPr>
        </p:nvSpPr>
        <p:spPr/>
        <p:txBody>
          <a:bodyPr/>
          <a:lstStyle/>
          <a:p>
            <a:r>
              <a:rPr lang="en-US"/>
              <a:t>Exploring Access to Healthcare in the U.S.</a:t>
            </a:r>
            <a:endParaRPr lang="en-US" dirty="0"/>
          </a:p>
        </p:txBody>
      </p:sp>
      <p:sp>
        <p:nvSpPr>
          <p:cNvPr id="6" name="Slide Number Placeholder 5">
            <a:extLst>
              <a:ext uri="{FF2B5EF4-FFF2-40B4-BE49-F238E27FC236}">
                <a16:creationId xmlns:a16="http://schemas.microsoft.com/office/drawing/2014/main" id="{D014B4A3-C3DC-F84B-9164-B15E13EEBEC2}"/>
              </a:ext>
            </a:extLst>
          </p:cNvPr>
          <p:cNvSpPr>
            <a:spLocks noGrp="1"/>
          </p:cNvSpPr>
          <p:nvPr>
            <p:ph type="sldNum" sz="quarter" idx="12"/>
          </p:nvPr>
        </p:nvSpPr>
        <p:spPr/>
        <p:txBody>
          <a:bodyPr/>
          <a:lstStyle/>
          <a:p>
            <a:pPr algn="l"/>
            <a:fld id="{FAEF9944-A4F6-4C59-AEBD-678D6480B8EA}" type="slidenum">
              <a:rPr lang="en-US" smtClean="0"/>
              <a:pPr algn="l"/>
              <a:t>3</a:t>
            </a:fld>
            <a:endParaRPr lang="en-US" dirty="0"/>
          </a:p>
        </p:txBody>
      </p:sp>
    </p:spTree>
    <p:extLst>
      <p:ext uri="{BB962C8B-B14F-4D97-AF65-F5344CB8AC3E}">
        <p14:creationId xmlns:p14="http://schemas.microsoft.com/office/powerpoint/2010/main" val="13372741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40084-1E4D-2C4E-B9B9-679712634140}"/>
              </a:ext>
            </a:extLst>
          </p:cNvPr>
          <p:cNvSpPr>
            <a:spLocks noGrp="1"/>
          </p:cNvSpPr>
          <p:nvPr>
            <p:ph type="title"/>
          </p:nvPr>
        </p:nvSpPr>
        <p:spPr/>
        <p:txBody>
          <a:bodyPr/>
          <a:lstStyle/>
          <a:p>
            <a:r>
              <a:rPr lang="en-US" dirty="0"/>
              <a:t>How is this project different?</a:t>
            </a:r>
          </a:p>
        </p:txBody>
      </p:sp>
      <p:sp>
        <p:nvSpPr>
          <p:cNvPr id="3" name="TextBox 2">
            <a:extLst>
              <a:ext uri="{FF2B5EF4-FFF2-40B4-BE49-F238E27FC236}">
                <a16:creationId xmlns:a16="http://schemas.microsoft.com/office/drawing/2014/main" id="{C852C4BB-A3AB-D64A-95EE-82FB893752CF}"/>
              </a:ext>
            </a:extLst>
          </p:cNvPr>
          <p:cNvSpPr txBox="1"/>
          <p:nvPr/>
        </p:nvSpPr>
        <p:spPr>
          <a:xfrm>
            <a:off x="6003596" y="2179796"/>
            <a:ext cx="5181600" cy="4678204"/>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t>My dashboard will focus on </a:t>
            </a:r>
            <a:r>
              <a:rPr lang="en-US" sz="2000" b="1" dirty="0">
                <a:solidFill>
                  <a:srgbClr val="C00000"/>
                </a:solidFill>
              </a:rPr>
              <a:t>access to healthcare and diseases only</a:t>
            </a:r>
            <a:r>
              <a:rPr lang="en-US" sz="2000" dirty="0"/>
              <a:t>.</a:t>
            </a:r>
          </a:p>
          <a:p>
            <a:pPr marL="285750" indent="-285750" algn="just">
              <a:buFont typeface="Arial" panose="020B0604020202020204" pitchFamily="34" charset="0"/>
              <a:buChar char="•"/>
            </a:pPr>
            <a:r>
              <a:rPr lang="en-US" sz="2000" dirty="0"/>
              <a:t>In addition to </a:t>
            </a:r>
            <a:r>
              <a:rPr lang="en-US" sz="2000" b="1" dirty="0">
                <a:solidFill>
                  <a:srgbClr val="C00000"/>
                </a:solidFill>
              </a:rPr>
              <a:t>how states are doing compared to each other</a:t>
            </a:r>
            <a:r>
              <a:rPr lang="en-US" sz="2000" dirty="0"/>
              <a:t>, I will also add </a:t>
            </a:r>
            <a:r>
              <a:rPr lang="en-US" sz="2000" b="1" dirty="0">
                <a:solidFill>
                  <a:srgbClr val="C00000"/>
                </a:solidFill>
              </a:rPr>
              <a:t>how counties in each state are doing</a:t>
            </a:r>
            <a:r>
              <a:rPr lang="en-US" sz="2000" dirty="0"/>
              <a:t>. As a result, we will have outcomes that show us where to invest no only on the federal level, but also on a state level. </a:t>
            </a:r>
          </a:p>
          <a:p>
            <a:pPr marL="285750" indent="-285750" algn="just">
              <a:buFont typeface="Arial" panose="020B0604020202020204" pitchFamily="34" charset="0"/>
              <a:buChar char="•"/>
            </a:pPr>
            <a:r>
              <a:rPr lang="en-US" sz="2000" dirty="0"/>
              <a:t>My dashboard will also have </a:t>
            </a:r>
            <a:r>
              <a:rPr lang="en-US" sz="2000" b="1" dirty="0">
                <a:solidFill>
                  <a:srgbClr val="C00000"/>
                </a:solidFill>
              </a:rPr>
              <a:t>ranking of diseases </a:t>
            </a:r>
            <a:r>
              <a:rPr lang="en-US" sz="2000" dirty="0"/>
              <a:t>(most urgent to least urgent) in order to know which disease to tackle first in each state, as well as each county. </a:t>
            </a:r>
          </a:p>
          <a:p>
            <a:endParaRPr lang="en-US" dirty="0"/>
          </a:p>
        </p:txBody>
      </p:sp>
      <p:pic>
        <p:nvPicPr>
          <p:cNvPr id="5" name="Picture 4">
            <a:extLst>
              <a:ext uri="{FF2B5EF4-FFF2-40B4-BE49-F238E27FC236}">
                <a16:creationId xmlns:a16="http://schemas.microsoft.com/office/drawing/2014/main" id="{298247DC-0EC8-CA4C-BAA6-43AFF4DFEDC3}"/>
              </a:ext>
            </a:extLst>
          </p:cNvPr>
          <p:cNvPicPr>
            <a:picLocks noChangeAspect="1"/>
          </p:cNvPicPr>
          <p:nvPr/>
        </p:nvPicPr>
        <p:blipFill>
          <a:blip r:embed="rId3"/>
          <a:stretch>
            <a:fillRect/>
          </a:stretch>
        </p:blipFill>
        <p:spPr>
          <a:xfrm>
            <a:off x="549833" y="2590800"/>
            <a:ext cx="4778434" cy="3403600"/>
          </a:xfrm>
          <a:prstGeom prst="rect">
            <a:avLst/>
          </a:prstGeom>
        </p:spPr>
      </p:pic>
      <p:sp>
        <p:nvSpPr>
          <p:cNvPr id="6" name="Footer Placeholder 5">
            <a:extLst>
              <a:ext uri="{FF2B5EF4-FFF2-40B4-BE49-F238E27FC236}">
                <a16:creationId xmlns:a16="http://schemas.microsoft.com/office/drawing/2014/main" id="{20BAA095-CE8A-9B46-AAE0-05B8B8BAEB91}"/>
              </a:ext>
            </a:extLst>
          </p:cNvPr>
          <p:cNvSpPr>
            <a:spLocks noGrp="1"/>
          </p:cNvSpPr>
          <p:nvPr>
            <p:ph type="ftr" sz="quarter" idx="11"/>
          </p:nvPr>
        </p:nvSpPr>
        <p:spPr/>
        <p:txBody>
          <a:bodyPr/>
          <a:lstStyle/>
          <a:p>
            <a:r>
              <a:rPr lang="en-US"/>
              <a:t>Exploring Access to Healthcare in the U.S.</a:t>
            </a:r>
            <a:endParaRPr lang="en-US" dirty="0"/>
          </a:p>
        </p:txBody>
      </p:sp>
      <p:sp>
        <p:nvSpPr>
          <p:cNvPr id="7" name="Slide Number Placeholder 6">
            <a:extLst>
              <a:ext uri="{FF2B5EF4-FFF2-40B4-BE49-F238E27FC236}">
                <a16:creationId xmlns:a16="http://schemas.microsoft.com/office/drawing/2014/main" id="{8DF22F5E-48F4-5A40-8AF6-6C19ACD2CF49}"/>
              </a:ext>
            </a:extLst>
          </p:cNvPr>
          <p:cNvSpPr>
            <a:spLocks noGrp="1"/>
          </p:cNvSpPr>
          <p:nvPr>
            <p:ph type="sldNum" sz="quarter" idx="12"/>
          </p:nvPr>
        </p:nvSpPr>
        <p:spPr/>
        <p:txBody>
          <a:bodyPr/>
          <a:lstStyle/>
          <a:p>
            <a:pPr algn="l"/>
            <a:fld id="{FAEF9944-A4F6-4C59-AEBD-678D6480B8EA}" type="slidenum">
              <a:rPr lang="en-US" smtClean="0"/>
              <a:pPr algn="l"/>
              <a:t>4</a:t>
            </a:fld>
            <a:endParaRPr lang="en-US" dirty="0"/>
          </a:p>
        </p:txBody>
      </p:sp>
    </p:spTree>
    <p:extLst>
      <p:ext uri="{BB962C8B-B14F-4D97-AF65-F5344CB8AC3E}">
        <p14:creationId xmlns:p14="http://schemas.microsoft.com/office/powerpoint/2010/main" val="4225755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D5921-7DED-BB4E-B4C4-2BE5CC5322E2}"/>
              </a:ext>
            </a:extLst>
          </p:cNvPr>
          <p:cNvSpPr>
            <a:spLocks noGrp="1"/>
          </p:cNvSpPr>
          <p:nvPr>
            <p:ph type="title"/>
          </p:nvPr>
        </p:nvSpPr>
        <p:spPr/>
        <p:txBody>
          <a:bodyPr>
            <a:normAutofit fontScale="90000"/>
          </a:bodyPr>
          <a:lstStyle/>
          <a:p>
            <a:r>
              <a:rPr lang="en-US" dirty="0"/>
              <a:t>Planning and implementing the project (Data Flow&amp; Architecture Diagram)</a:t>
            </a:r>
          </a:p>
        </p:txBody>
      </p:sp>
      <p:pic>
        <p:nvPicPr>
          <p:cNvPr id="4" name="Picture 3">
            <a:extLst>
              <a:ext uri="{FF2B5EF4-FFF2-40B4-BE49-F238E27FC236}">
                <a16:creationId xmlns:a16="http://schemas.microsoft.com/office/drawing/2014/main" id="{DE04E593-DD75-F24A-8C04-70E66F620685}"/>
              </a:ext>
            </a:extLst>
          </p:cNvPr>
          <p:cNvPicPr>
            <a:picLocks noChangeAspect="1"/>
          </p:cNvPicPr>
          <p:nvPr/>
        </p:nvPicPr>
        <p:blipFill>
          <a:blip r:embed="rId2"/>
          <a:stretch>
            <a:fillRect/>
          </a:stretch>
        </p:blipFill>
        <p:spPr>
          <a:xfrm>
            <a:off x="427099" y="3336471"/>
            <a:ext cx="11458269" cy="2075286"/>
          </a:xfrm>
          <a:prstGeom prst="rect">
            <a:avLst/>
          </a:prstGeom>
        </p:spPr>
      </p:pic>
      <p:sp>
        <p:nvSpPr>
          <p:cNvPr id="5" name="Footer Placeholder 4">
            <a:extLst>
              <a:ext uri="{FF2B5EF4-FFF2-40B4-BE49-F238E27FC236}">
                <a16:creationId xmlns:a16="http://schemas.microsoft.com/office/drawing/2014/main" id="{3F4EB8E5-3D07-3547-B320-341316B70D76}"/>
              </a:ext>
            </a:extLst>
          </p:cNvPr>
          <p:cNvSpPr>
            <a:spLocks noGrp="1"/>
          </p:cNvSpPr>
          <p:nvPr>
            <p:ph type="ftr" sz="quarter" idx="11"/>
          </p:nvPr>
        </p:nvSpPr>
        <p:spPr/>
        <p:txBody>
          <a:bodyPr/>
          <a:lstStyle/>
          <a:p>
            <a:r>
              <a:rPr lang="en-US"/>
              <a:t>Exploring Access to Healthcare in the U.S.</a:t>
            </a:r>
            <a:endParaRPr lang="en-US" dirty="0"/>
          </a:p>
        </p:txBody>
      </p:sp>
      <p:sp>
        <p:nvSpPr>
          <p:cNvPr id="6" name="Slide Number Placeholder 5">
            <a:extLst>
              <a:ext uri="{FF2B5EF4-FFF2-40B4-BE49-F238E27FC236}">
                <a16:creationId xmlns:a16="http://schemas.microsoft.com/office/drawing/2014/main" id="{CC9CBABD-7AE4-F945-B4A5-E95EE77DE394}"/>
              </a:ext>
            </a:extLst>
          </p:cNvPr>
          <p:cNvSpPr>
            <a:spLocks noGrp="1"/>
          </p:cNvSpPr>
          <p:nvPr>
            <p:ph type="sldNum" sz="quarter" idx="12"/>
          </p:nvPr>
        </p:nvSpPr>
        <p:spPr/>
        <p:txBody>
          <a:bodyPr/>
          <a:lstStyle/>
          <a:p>
            <a:pPr algn="l"/>
            <a:fld id="{FAEF9944-A4F6-4C59-AEBD-678D6480B8EA}" type="slidenum">
              <a:rPr lang="en-US" smtClean="0"/>
              <a:pPr algn="l"/>
              <a:t>5</a:t>
            </a:fld>
            <a:endParaRPr lang="en-US" dirty="0"/>
          </a:p>
        </p:txBody>
      </p:sp>
    </p:spTree>
    <p:extLst>
      <p:ext uri="{BB962C8B-B14F-4D97-AF65-F5344CB8AC3E}">
        <p14:creationId xmlns:p14="http://schemas.microsoft.com/office/powerpoint/2010/main" val="19997816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117BA-4D96-184E-8E25-B25EAFFA6712}"/>
              </a:ext>
            </a:extLst>
          </p:cNvPr>
          <p:cNvSpPr>
            <a:spLocks noGrp="1"/>
          </p:cNvSpPr>
          <p:nvPr>
            <p:ph type="title"/>
          </p:nvPr>
        </p:nvSpPr>
        <p:spPr/>
        <p:txBody>
          <a:bodyPr/>
          <a:lstStyle/>
          <a:p>
            <a:r>
              <a:rPr lang="en-US" dirty="0"/>
              <a:t>The dataset</a:t>
            </a:r>
          </a:p>
        </p:txBody>
      </p:sp>
      <p:sp>
        <p:nvSpPr>
          <p:cNvPr id="3" name="TextBox 2">
            <a:extLst>
              <a:ext uri="{FF2B5EF4-FFF2-40B4-BE49-F238E27FC236}">
                <a16:creationId xmlns:a16="http://schemas.microsoft.com/office/drawing/2014/main" id="{9AEBFDC5-0864-4044-BB4F-9FD819D61C0E}"/>
              </a:ext>
            </a:extLst>
          </p:cNvPr>
          <p:cNvSpPr txBox="1"/>
          <p:nvPr/>
        </p:nvSpPr>
        <p:spPr>
          <a:xfrm>
            <a:off x="630310" y="2360310"/>
            <a:ext cx="11350430" cy="4062651"/>
          </a:xfrm>
          <a:prstGeom prst="rect">
            <a:avLst/>
          </a:prstGeom>
          <a:noFill/>
        </p:spPr>
        <p:txBody>
          <a:bodyPr wrap="square" rtlCol="0">
            <a:spAutoFit/>
          </a:bodyPr>
          <a:lstStyle/>
          <a:p>
            <a:pPr marL="342900" indent="-342900">
              <a:buFont typeface="Arial" panose="020B0604020202020204" pitchFamily="34" charset="0"/>
              <a:buChar char="•"/>
            </a:pPr>
            <a:r>
              <a:rPr lang="en-US" sz="2000" b="1" dirty="0"/>
              <a:t>CHSI dataset</a:t>
            </a:r>
            <a:r>
              <a:rPr lang="en-US" sz="2000" dirty="0"/>
              <a:t> source:</a:t>
            </a:r>
          </a:p>
          <a:p>
            <a:r>
              <a:rPr lang="en-US" sz="2000" dirty="0">
                <a:hlinkClick r:id="rId2"/>
              </a:rPr>
              <a:t>https://ftp.cdc.gov/pub/Health_Statistics/NCHS/Datasets/CHDI/chsi_dataset.zip </a:t>
            </a:r>
            <a:endParaRPr lang="en-US" sz="2000" dirty="0"/>
          </a:p>
          <a:p>
            <a:endParaRPr lang="en-US" sz="2000" dirty="0"/>
          </a:p>
          <a:p>
            <a:pPr marL="342900" indent="-342900">
              <a:buFont typeface="Arial" panose="020B0604020202020204" pitchFamily="34" charset="0"/>
              <a:buChar char="•"/>
            </a:pPr>
            <a:r>
              <a:rPr lang="en-US" sz="2000" dirty="0"/>
              <a:t>It is a zip file containing many datasets. Datasets used:</a:t>
            </a:r>
          </a:p>
          <a:p>
            <a:endParaRPr lang="en-US" sz="2000" dirty="0"/>
          </a:p>
          <a:p>
            <a:pPr marL="800100" lvl="1" indent="-342900">
              <a:buFont typeface="Arial" panose="020B0604020202020204" pitchFamily="34" charset="0"/>
              <a:buChar char="•"/>
            </a:pPr>
            <a:r>
              <a:rPr lang="en-US" sz="2000" dirty="0"/>
              <a:t>Demographics: 44 columns; 3141 rows</a:t>
            </a:r>
          </a:p>
          <a:p>
            <a:pPr marL="800100" lvl="1" indent="-342900">
              <a:buFont typeface="Arial" panose="020B0604020202020204" pitchFamily="34" charset="0"/>
              <a:buChar char="•"/>
            </a:pPr>
            <a:r>
              <a:rPr lang="en-US" sz="2000" dirty="0"/>
              <a:t>Risk factors and access to healthcare: 31 columns; 3141 rows</a:t>
            </a:r>
          </a:p>
          <a:p>
            <a:pPr marL="800100" lvl="1" indent="-342900">
              <a:buFont typeface="Arial" panose="020B0604020202020204" pitchFamily="34" charset="0"/>
              <a:buChar char="•"/>
            </a:pPr>
            <a:r>
              <a:rPr lang="en-US" sz="2000" dirty="0"/>
              <a:t>Preventive service use: 43 columns; 3141 rows</a:t>
            </a:r>
          </a:p>
          <a:p>
            <a:pPr marL="800100" lvl="1" indent="-342900">
              <a:buFont typeface="Arial" panose="020B0604020202020204" pitchFamily="34" charset="0"/>
              <a:buChar char="•"/>
            </a:pPr>
            <a:r>
              <a:rPr lang="en-US" sz="2000" dirty="0"/>
              <a:t>Measures of birth and death: 141 columns; 3141 rows</a:t>
            </a:r>
          </a:p>
          <a:p>
            <a:pPr lvl="1"/>
            <a:endParaRPr lang="en-US" sz="2000" dirty="0"/>
          </a:p>
          <a:p>
            <a:pPr marL="342900" indent="-342900">
              <a:buFont typeface="Arial" panose="020B0604020202020204" pitchFamily="34" charset="0"/>
              <a:buChar char="•"/>
            </a:pPr>
            <a:r>
              <a:rPr lang="en-US" sz="2000" dirty="0"/>
              <a:t>After merging the datasets, and selecting the needed columns, we have: </a:t>
            </a:r>
            <a:r>
              <a:rPr lang="en-US" sz="2000" b="1" dirty="0"/>
              <a:t>34 columns, and 3141 rows</a:t>
            </a:r>
          </a:p>
          <a:p>
            <a:endParaRPr lang="en-US" dirty="0"/>
          </a:p>
        </p:txBody>
      </p:sp>
      <p:pic>
        <p:nvPicPr>
          <p:cNvPr id="9" name="Picture 8">
            <a:extLst>
              <a:ext uri="{FF2B5EF4-FFF2-40B4-BE49-F238E27FC236}">
                <a16:creationId xmlns:a16="http://schemas.microsoft.com/office/drawing/2014/main" id="{9F56F12C-0938-E041-86E9-A3340403102B}"/>
              </a:ext>
            </a:extLst>
          </p:cNvPr>
          <p:cNvPicPr>
            <a:picLocks noChangeAspect="1"/>
          </p:cNvPicPr>
          <p:nvPr/>
        </p:nvPicPr>
        <p:blipFill>
          <a:blip r:embed="rId3"/>
          <a:stretch>
            <a:fillRect/>
          </a:stretch>
        </p:blipFill>
        <p:spPr>
          <a:xfrm>
            <a:off x="8690923" y="419570"/>
            <a:ext cx="3289817" cy="2193211"/>
          </a:xfrm>
          <a:prstGeom prst="rect">
            <a:avLst/>
          </a:prstGeom>
        </p:spPr>
      </p:pic>
      <p:sp>
        <p:nvSpPr>
          <p:cNvPr id="10" name="Footer Placeholder 9">
            <a:extLst>
              <a:ext uri="{FF2B5EF4-FFF2-40B4-BE49-F238E27FC236}">
                <a16:creationId xmlns:a16="http://schemas.microsoft.com/office/drawing/2014/main" id="{87B5747A-8827-5246-A2D9-FA3E5C4776F0}"/>
              </a:ext>
            </a:extLst>
          </p:cNvPr>
          <p:cNvSpPr>
            <a:spLocks noGrp="1"/>
          </p:cNvSpPr>
          <p:nvPr>
            <p:ph type="ftr" sz="quarter" idx="11"/>
          </p:nvPr>
        </p:nvSpPr>
        <p:spPr/>
        <p:txBody>
          <a:bodyPr/>
          <a:lstStyle/>
          <a:p>
            <a:r>
              <a:rPr lang="en-US"/>
              <a:t>Exploring Access to Healthcare in the U.S.</a:t>
            </a:r>
            <a:endParaRPr lang="en-US" dirty="0"/>
          </a:p>
        </p:txBody>
      </p:sp>
      <p:sp>
        <p:nvSpPr>
          <p:cNvPr id="11" name="Slide Number Placeholder 10">
            <a:extLst>
              <a:ext uri="{FF2B5EF4-FFF2-40B4-BE49-F238E27FC236}">
                <a16:creationId xmlns:a16="http://schemas.microsoft.com/office/drawing/2014/main" id="{6ACAF83F-BEF7-6143-9623-2122AFC9EB57}"/>
              </a:ext>
            </a:extLst>
          </p:cNvPr>
          <p:cNvSpPr>
            <a:spLocks noGrp="1"/>
          </p:cNvSpPr>
          <p:nvPr>
            <p:ph type="sldNum" sz="quarter" idx="12"/>
          </p:nvPr>
        </p:nvSpPr>
        <p:spPr/>
        <p:txBody>
          <a:bodyPr/>
          <a:lstStyle/>
          <a:p>
            <a:pPr algn="l"/>
            <a:fld id="{FAEF9944-A4F6-4C59-AEBD-678D6480B8EA}" type="slidenum">
              <a:rPr lang="en-US" smtClean="0"/>
              <a:pPr algn="l"/>
              <a:t>6</a:t>
            </a:fld>
            <a:endParaRPr lang="en-US" dirty="0"/>
          </a:p>
        </p:txBody>
      </p:sp>
    </p:spTree>
    <p:extLst>
      <p:ext uri="{BB962C8B-B14F-4D97-AF65-F5344CB8AC3E}">
        <p14:creationId xmlns:p14="http://schemas.microsoft.com/office/powerpoint/2010/main" val="2979872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B2190-EA9A-E84B-B875-89CE08CE9DA1}"/>
              </a:ext>
            </a:extLst>
          </p:cNvPr>
          <p:cNvSpPr>
            <a:spLocks noGrp="1"/>
          </p:cNvSpPr>
          <p:nvPr>
            <p:ph type="title"/>
          </p:nvPr>
        </p:nvSpPr>
        <p:spPr>
          <a:xfrm>
            <a:off x="427240" y="434418"/>
            <a:ext cx="8770571" cy="1345269"/>
          </a:xfrm>
        </p:spPr>
        <p:txBody>
          <a:bodyPr>
            <a:normAutofit fontScale="90000"/>
          </a:bodyPr>
          <a:lstStyle/>
          <a:p>
            <a:r>
              <a:rPr lang="en-US" dirty="0"/>
              <a:t>Next steps.. Exploratory Data Analysis(EDA)</a:t>
            </a:r>
          </a:p>
        </p:txBody>
      </p:sp>
      <p:sp>
        <p:nvSpPr>
          <p:cNvPr id="3" name="TextBox 2">
            <a:extLst>
              <a:ext uri="{FF2B5EF4-FFF2-40B4-BE49-F238E27FC236}">
                <a16:creationId xmlns:a16="http://schemas.microsoft.com/office/drawing/2014/main" id="{99283B95-5606-E240-8163-E2A47CF5331F}"/>
              </a:ext>
            </a:extLst>
          </p:cNvPr>
          <p:cNvSpPr txBox="1"/>
          <p:nvPr/>
        </p:nvSpPr>
        <p:spPr>
          <a:xfrm>
            <a:off x="427240" y="2257263"/>
            <a:ext cx="11255774" cy="4370427"/>
          </a:xfrm>
          <a:prstGeom prst="rect">
            <a:avLst/>
          </a:prstGeom>
          <a:noFill/>
        </p:spPr>
        <p:txBody>
          <a:bodyPr wrap="square" rtlCol="0">
            <a:spAutoFit/>
          </a:bodyPr>
          <a:lstStyle/>
          <a:p>
            <a:r>
              <a:rPr lang="en-US" sz="2000" dirty="0"/>
              <a:t>The EDA will explore the following: </a:t>
            </a:r>
          </a:p>
          <a:p>
            <a:endParaRPr lang="en-US" sz="2000" dirty="0"/>
          </a:p>
          <a:p>
            <a:pPr marL="742950" lvl="1" indent="-285750">
              <a:buFont typeface="Arial" panose="020B0604020202020204" pitchFamily="34" charset="0"/>
              <a:buChar char="•"/>
            </a:pPr>
            <a:r>
              <a:rPr lang="en-US" sz="2000" dirty="0"/>
              <a:t>The correlation between preventive health services and disease</a:t>
            </a:r>
          </a:p>
          <a:p>
            <a:pPr marL="1200150" lvl="2" indent="-285750">
              <a:buFont typeface="Arial" panose="020B0604020202020204" pitchFamily="34" charset="0"/>
              <a:buChar char="•"/>
            </a:pPr>
            <a:r>
              <a:rPr lang="en-US" sz="2000" dirty="0"/>
              <a:t>No care during 1</a:t>
            </a:r>
            <a:r>
              <a:rPr lang="en-US" sz="2000" baseline="30000" dirty="0"/>
              <a:t>st</a:t>
            </a:r>
            <a:r>
              <a:rPr lang="en-US" sz="2000" dirty="0"/>
              <a:t> trimester of pregnancy vs. pregnancy complications (premature birth, low birth weight, and infant mortality)</a:t>
            </a:r>
          </a:p>
          <a:p>
            <a:pPr marL="1200150" lvl="2" indent="-285750">
              <a:buFont typeface="Arial" panose="020B0604020202020204" pitchFamily="34" charset="0"/>
              <a:buChar char="•"/>
            </a:pPr>
            <a:r>
              <a:rPr lang="en-US" sz="2000" dirty="0"/>
              <a:t>Mammography vs. breast cancer</a:t>
            </a:r>
          </a:p>
          <a:p>
            <a:pPr marL="1200150" lvl="2" indent="-285750">
              <a:buFont typeface="Arial" panose="020B0604020202020204" pitchFamily="34" charset="0"/>
              <a:buChar char="•"/>
            </a:pPr>
            <a:r>
              <a:rPr lang="en-US" sz="2000" dirty="0"/>
              <a:t>Sigmoidoscopy vs. colon cancer in adults 65+ years old</a:t>
            </a:r>
          </a:p>
          <a:p>
            <a:pPr marL="1200150" lvl="2" indent="-285750">
              <a:buFont typeface="Arial" panose="020B0604020202020204" pitchFamily="34" charset="0"/>
              <a:buChar char="•"/>
            </a:pPr>
            <a:r>
              <a:rPr lang="en-US" sz="2000" dirty="0"/>
              <a:t>Pneumonia vs. lung cancer</a:t>
            </a:r>
          </a:p>
          <a:p>
            <a:pPr marL="742950" lvl="1" indent="-285750">
              <a:buFont typeface="Arial" panose="020B0604020202020204" pitchFamily="34" charset="0"/>
              <a:buChar char="•"/>
            </a:pPr>
            <a:r>
              <a:rPr lang="en-US" sz="2000" dirty="0"/>
              <a:t>The correlation between number of primary care </a:t>
            </a:r>
            <a:r>
              <a:rPr lang="en-US" sz="2000" dirty="0" err="1"/>
              <a:t>practioners</a:t>
            </a:r>
            <a:r>
              <a:rPr lang="en-US" sz="2000" dirty="0"/>
              <a:t> (PCPs) and chronic/other diseases</a:t>
            </a:r>
          </a:p>
          <a:p>
            <a:pPr marL="742950" lvl="1" indent="-285750">
              <a:buFont typeface="Arial" panose="020B0604020202020204" pitchFamily="34" charset="0"/>
              <a:buChar char="•"/>
            </a:pPr>
            <a:r>
              <a:rPr lang="en-US" sz="2000" dirty="0"/>
              <a:t>The correlation between chronic diseases (obesity, diabetes, and high blood pressure) and number of deaths /life expectancy</a:t>
            </a:r>
          </a:p>
          <a:p>
            <a:pPr marL="742950" lvl="1" indent="-285750">
              <a:buFont typeface="Arial" panose="020B0604020202020204" pitchFamily="34" charset="0"/>
              <a:buChar char="•"/>
            </a:pPr>
            <a:r>
              <a:rPr lang="en-US" sz="2000" dirty="0"/>
              <a:t>Other…</a:t>
            </a:r>
          </a:p>
          <a:p>
            <a:endParaRPr lang="en-US" dirty="0"/>
          </a:p>
        </p:txBody>
      </p:sp>
      <p:pic>
        <p:nvPicPr>
          <p:cNvPr id="16" name="Picture 15">
            <a:extLst>
              <a:ext uri="{FF2B5EF4-FFF2-40B4-BE49-F238E27FC236}">
                <a16:creationId xmlns:a16="http://schemas.microsoft.com/office/drawing/2014/main" id="{0A886E97-25F6-7A4A-A07F-45B40B4482A4}"/>
              </a:ext>
            </a:extLst>
          </p:cNvPr>
          <p:cNvPicPr>
            <a:picLocks noChangeAspect="1"/>
          </p:cNvPicPr>
          <p:nvPr/>
        </p:nvPicPr>
        <p:blipFill>
          <a:blip r:embed="rId2"/>
          <a:stretch>
            <a:fillRect/>
          </a:stretch>
        </p:blipFill>
        <p:spPr>
          <a:xfrm>
            <a:off x="7587615" y="183053"/>
            <a:ext cx="4372058" cy="2687216"/>
          </a:xfrm>
          <a:prstGeom prst="rect">
            <a:avLst/>
          </a:prstGeom>
          <a:noFill/>
        </p:spPr>
      </p:pic>
      <p:sp>
        <p:nvSpPr>
          <p:cNvPr id="5" name="Footer Placeholder 4">
            <a:extLst>
              <a:ext uri="{FF2B5EF4-FFF2-40B4-BE49-F238E27FC236}">
                <a16:creationId xmlns:a16="http://schemas.microsoft.com/office/drawing/2014/main" id="{05610061-F7C8-6E4A-95CE-69D56BCF5028}"/>
              </a:ext>
            </a:extLst>
          </p:cNvPr>
          <p:cNvSpPr>
            <a:spLocks noGrp="1"/>
          </p:cNvSpPr>
          <p:nvPr>
            <p:ph type="ftr" sz="quarter" idx="11"/>
          </p:nvPr>
        </p:nvSpPr>
        <p:spPr/>
        <p:txBody>
          <a:bodyPr/>
          <a:lstStyle/>
          <a:p>
            <a:r>
              <a:rPr lang="en-US"/>
              <a:t>Exploring Access to Healthcare in the U.S.</a:t>
            </a:r>
            <a:endParaRPr lang="en-US" dirty="0"/>
          </a:p>
        </p:txBody>
      </p:sp>
      <p:sp>
        <p:nvSpPr>
          <p:cNvPr id="6" name="Slide Number Placeholder 5">
            <a:extLst>
              <a:ext uri="{FF2B5EF4-FFF2-40B4-BE49-F238E27FC236}">
                <a16:creationId xmlns:a16="http://schemas.microsoft.com/office/drawing/2014/main" id="{0218C47F-9D6E-634B-AC52-99289612378C}"/>
              </a:ext>
            </a:extLst>
          </p:cNvPr>
          <p:cNvSpPr>
            <a:spLocks noGrp="1"/>
          </p:cNvSpPr>
          <p:nvPr>
            <p:ph type="sldNum" sz="quarter" idx="12"/>
          </p:nvPr>
        </p:nvSpPr>
        <p:spPr/>
        <p:txBody>
          <a:bodyPr/>
          <a:lstStyle/>
          <a:p>
            <a:pPr algn="l"/>
            <a:fld id="{FAEF9944-A4F6-4C59-AEBD-678D6480B8EA}" type="slidenum">
              <a:rPr lang="en-US" smtClean="0"/>
              <a:pPr algn="l"/>
              <a:t>7</a:t>
            </a:fld>
            <a:endParaRPr lang="en-US" dirty="0"/>
          </a:p>
        </p:txBody>
      </p:sp>
    </p:spTree>
    <p:extLst>
      <p:ext uri="{BB962C8B-B14F-4D97-AF65-F5344CB8AC3E}">
        <p14:creationId xmlns:p14="http://schemas.microsoft.com/office/powerpoint/2010/main" val="3575838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1000" b="-2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4FF4A-9B03-5D40-92E6-F8D995F88160}"/>
              </a:ext>
            </a:extLst>
          </p:cNvPr>
          <p:cNvSpPr>
            <a:spLocks noGrp="1"/>
          </p:cNvSpPr>
          <p:nvPr>
            <p:ph type="title"/>
          </p:nvPr>
        </p:nvSpPr>
        <p:spPr>
          <a:xfrm>
            <a:off x="4402183" y="647493"/>
            <a:ext cx="8770571" cy="1345269"/>
          </a:xfrm>
        </p:spPr>
        <p:txBody>
          <a:bodyPr/>
          <a:lstStyle/>
          <a:p>
            <a:r>
              <a:rPr lang="en-US" dirty="0"/>
              <a:t>References</a:t>
            </a:r>
          </a:p>
        </p:txBody>
      </p:sp>
      <p:sp>
        <p:nvSpPr>
          <p:cNvPr id="3" name="TextBox 2">
            <a:extLst>
              <a:ext uri="{FF2B5EF4-FFF2-40B4-BE49-F238E27FC236}">
                <a16:creationId xmlns:a16="http://schemas.microsoft.com/office/drawing/2014/main" id="{D1363C14-3014-674F-9C13-425D7FEAB790}"/>
              </a:ext>
            </a:extLst>
          </p:cNvPr>
          <p:cNvSpPr txBox="1"/>
          <p:nvPr/>
        </p:nvSpPr>
        <p:spPr>
          <a:xfrm>
            <a:off x="4982546" y="2381177"/>
            <a:ext cx="6941975" cy="4185761"/>
          </a:xfrm>
          <a:prstGeom prst="rect">
            <a:avLst/>
          </a:prstGeom>
          <a:noFill/>
        </p:spPr>
        <p:txBody>
          <a:bodyPr wrap="square" rtlCol="0">
            <a:spAutoFit/>
          </a:bodyPr>
          <a:lstStyle/>
          <a:p>
            <a:pPr marL="285750" indent="-285750" algn="just">
              <a:buFont typeface="Arial" panose="020B0604020202020204" pitchFamily="34" charset="0"/>
              <a:buChar char="•"/>
            </a:pPr>
            <a:r>
              <a:rPr lang="en-US" sz="1400" dirty="0"/>
              <a:t>Chowdhury, P. P., </a:t>
            </a:r>
            <a:r>
              <a:rPr lang="en-US" sz="1400" dirty="0" err="1"/>
              <a:t>Mawokomatanda</a:t>
            </a:r>
            <a:r>
              <a:rPr lang="en-US" sz="1400" dirty="0"/>
              <a:t>, T., Fang Xu, Gamble, S., </a:t>
            </a:r>
            <a:r>
              <a:rPr lang="en-US" sz="1400" dirty="0" err="1"/>
              <a:t>Flegel</a:t>
            </a:r>
            <a:r>
              <a:rPr lang="en-US" sz="1400" dirty="0"/>
              <a:t>, D., </a:t>
            </a:r>
            <a:r>
              <a:rPr lang="en-US" sz="1400" dirty="0" err="1"/>
              <a:t>Pierannunzi</a:t>
            </a:r>
            <a:r>
              <a:rPr lang="en-US" sz="1400" dirty="0"/>
              <a:t>, C., Garvin, W., &amp; Town, M. (2016). Surveillance for Certain Health Behaviors, Chronic Diseases, and Conditions, Access to Health Care, and Use of Preventive Health Services Among States and Selected Local Areas -- Behavioral Risk Factor Surveillance System, United States, 2012. </a:t>
            </a:r>
            <a:r>
              <a:rPr lang="en-US" sz="1400" i="1" dirty="0"/>
              <a:t>MMWR Surveillance Summaries</a:t>
            </a:r>
            <a:r>
              <a:rPr lang="en-US" sz="1400" dirty="0"/>
              <a:t>, </a:t>
            </a:r>
            <a:r>
              <a:rPr lang="en-US" sz="1400" i="1" dirty="0"/>
              <a:t>65</a:t>
            </a:r>
            <a:r>
              <a:rPr lang="en-US" sz="1400" dirty="0"/>
              <a:t>(4), 1–139. </a:t>
            </a:r>
            <a:r>
              <a:rPr lang="en-US" sz="1400" dirty="0">
                <a:hlinkClick r:id="rId4"/>
              </a:rPr>
              <a:t>https://doi-org.proxy-bc.researchport.umd.edu/10.15585/mmwr.ss6504a1</a:t>
            </a:r>
            <a:endParaRPr lang="en-US" sz="1400" dirty="0"/>
          </a:p>
          <a:p>
            <a:pPr marL="285750" indent="-285750" algn="just">
              <a:buFont typeface="Arial" panose="020B0604020202020204" pitchFamily="34" charset="0"/>
              <a:buChar char="•"/>
            </a:pPr>
            <a:r>
              <a:rPr lang="en-US" sz="1400" dirty="0"/>
              <a:t>Gamble, S., </a:t>
            </a:r>
            <a:r>
              <a:rPr lang="en-US" sz="1400" dirty="0" err="1"/>
              <a:t>Mawokomatanda</a:t>
            </a:r>
            <a:r>
              <a:rPr lang="en-US" sz="1400" dirty="0"/>
              <a:t>, T., Fang Xu, Chowdhury, P. P., </a:t>
            </a:r>
            <a:r>
              <a:rPr lang="en-US" sz="1400" dirty="0" err="1"/>
              <a:t>Pierannunzi</a:t>
            </a:r>
            <a:r>
              <a:rPr lang="en-US" sz="1400" dirty="0"/>
              <a:t>, C., </a:t>
            </a:r>
            <a:r>
              <a:rPr lang="en-US" sz="1400" dirty="0" err="1"/>
              <a:t>Flegel</a:t>
            </a:r>
            <a:r>
              <a:rPr lang="en-US" sz="1400" dirty="0"/>
              <a:t>, D., Garvin, W., &amp; Town, M. (2017). Surveillance for Certain Health Behaviors and Conditions Among States and Selected Local Areas -- Behavioral Risk Factor Surveillance System, United States, 2013 and 2014. </a:t>
            </a:r>
            <a:r>
              <a:rPr lang="en-US" sz="1400" i="1" dirty="0"/>
              <a:t>MMWR Surveillance Summaries</a:t>
            </a:r>
            <a:r>
              <a:rPr lang="en-US" sz="1400" dirty="0"/>
              <a:t>, </a:t>
            </a:r>
            <a:r>
              <a:rPr lang="en-US" sz="1400" i="1" dirty="0"/>
              <a:t>66</a:t>
            </a:r>
            <a:r>
              <a:rPr lang="en-US" sz="1400" dirty="0"/>
              <a:t>(16), 1–139. </a:t>
            </a:r>
            <a:r>
              <a:rPr lang="en-US" sz="1400" dirty="0">
                <a:hlinkClick r:id="rId5"/>
              </a:rPr>
              <a:t>https://doi-org.proxy-bc.researchport.umd.edu/10.15585/mmwr.ss6616a1</a:t>
            </a:r>
            <a:endParaRPr lang="en-US" sz="1400" dirty="0"/>
          </a:p>
          <a:p>
            <a:pPr marL="285750" indent="-285750" algn="just">
              <a:buFont typeface="Arial" panose="020B0604020202020204" pitchFamily="34" charset="0"/>
              <a:buChar char="•"/>
            </a:pPr>
            <a:r>
              <a:rPr lang="en-US" sz="1400" dirty="0"/>
              <a:t>Meyer, S. B., Luong, T. C., </a:t>
            </a:r>
            <a:r>
              <a:rPr lang="en-US" sz="1400" dirty="0" err="1"/>
              <a:t>Mamerow</a:t>
            </a:r>
            <a:r>
              <a:rPr lang="en-US" sz="1400" dirty="0"/>
              <a:t>, L., &amp; Ward, P. R. (2013). Inequities in access to healthcare: analysis of national survey data across six Asia-Pacific countries. </a:t>
            </a:r>
            <a:r>
              <a:rPr lang="en-US" sz="1400" i="1" dirty="0"/>
              <a:t>BMC Health Services Research</a:t>
            </a:r>
            <a:r>
              <a:rPr lang="en-US" sz="1400" dirty="0"/>
              <a:t>, </a:t>
            </a:r>
            <a:r>
              <a:rPr lang="en-US" sz="1400" i="1" dirty="0"/>
              <a:t>13</a:t>
            </a:r>
            <a:r>
              <a:rPr lang="en-US" sz="1400" dirty="0"/>
              <a:t>(1), 238–250. </a:t>
            </a:r>
            <a:r>
              <a:rPr lang="en-US" sz="1400" dirty="0">
                <a:hlinkClick r:id="rId6"/>
              </a:rPr>
              <a:t>https://doi-org.proxy-bc.researchport.umd.edu/10.1186/1472-6963-13-238</a:t>
            </a:r>
            <a:endParaRPr lang="en-US" sz="1400" dirty="0"/>
          </a:p>
          <a:p>
            <a:pPr marL="285750" indent="-285750" algn="just">
              <a:buFont typeface="Arial" panose="020B0604020202020204" pitchFamily="34" charset="0"/>
              <a:buChar char="•"/>
            </a:pPr>
            <a:r>
              <a:rPr lang="en-US" sz="1400" dirty="0"/>
              <a:t>https://</a:t>
            </a:r>
            <a:r>
              <a:rPr lang="en-US" sz="1400" dirty="0" err="1"/>
              <a:t>unsplash.com</a:t>
            </a:r>
            <a:r>
              <a:rPr lang="en-US" sz="1400" dirty="0"/>
              <a:t>/s/photos/</a:t>
            </a:r>
            <a:endParaRPr lang="en-US" dirty="0"/>
          </a:p>
        </p:txBody>
      </p:sp>
      <p:sp>
        <p:nvSpPr>
          <p:cNvPr id="5" name="Footer Placeholder 4">
            <a:extLst>
              <a:ext uri="{FF2B5EF4-FFF2-40B4-BE49-F238E27FC236}">
                <a16:creationId xmlns:a16="http://schemas.microsoft.com/office/drawing/2014/main" id="{7BDE8B4C-FEF8-304E-92AD-BA7C721ED650}"/>
              </a:ext>
            </a:extLst>
          </p:cNvPr>
          <p:cNvSpPr>
            <a:spLocks noGrp="1"/>
          </p:cNvSpPr>
          <p:nvPr>
            <p:ph type="ftr" sz="quarter" idx="11"/>
          </p:nvPr>
        </p:nvSpPr>
        <p:spPr>
          <a:xfrm>
            <a:off x="4402183" y="6498153"/>
            <a:ext cx="5667375" cy="457200"/>
          </a:xfrm>
        </p:spPr>
        <p:txBody>
          <a:bodyPr/>
          <a:lstStyle/>
          <a:p>
            <a:r>
              <a:rPr lang="en-US" dirty="0"/>
              <a:t>Exploring Access to Healthcare in the U.S.</a:t>
            </a:r>
          </a:p>
        </p:txBody>
      </p:sp>
      <p:sp>
        <p:nvSpPr>
          <p:cNvPr id="6" name="Slide Number Placeholder 5">
            <a:extLst>
              <a:ext uri="{FF2B5EF4-FFF2-40B4-BE49-F238E27FC236}">
                <a16:creationId xmlns:a16="http://schemas.microsoft.com/office/drawing/2014/main" id="{20AF048B-DBD6-094C-9590-CDB205002CC3}"/>
              </a:ext>
            </a:extLst>
          </p:cNvPr>
          <p:cNvSpPr>
            <a:spLocks noGrp="1"/>
          </p:cNvSpPr>
          <p:nvPr>
            <p:ph type="sldNum" sz="quarter" idx="12"/>
          </p:nvPr>
        </p:nvSpPr>
        <p:spPr/>
        <p:txBody>
          <a:bodyPr/>
          <a:lstStyle/>
          <a:p>
            <a:pPr algn="l"/>
            <a:fld id="{FAEF9944-A4F6-4C59-AEBD-678D6480B8EA}" type="slidenum">
              <a:rPr lang="en-US" smtClean="0"/>
              <a:pPr algn="l"/>
              <a:t>8</a:t>
            </a:fld>
            <a:endParaRPr lang="en-US" dirty="0"/>
          </a:p>
        </p:txBody>
      </p:sp>
    </p:spTree>
    <p:extLst>
      <p:ext uri="{BB962C8B-B14F-4D97-AF65-F5344CB8AC3E}">
        <p14:creationId xmlns:p14="http://schemas.microsoft.com/office/powerpoint/2010/main" val="1473728395"/>
      </p:ext>
    </p:extLst>
  </p:cSld>
  <p:clrMapOvr>
    <a:masterClrMapping/>
  </p:clrMapOvr>
</p:sld>
</file>

<file path=ppt/theme/theme1.xml><?xml version="1.0" encoding="utf-8"?>
<a:theme xmlns:a="http://schemas.openxmlformats.org/drawingml/2006/main" name="SketchLinesVTI">
  <a:themeElements>
    <a:clrScheme name="SketchLines">
      <a:dk1>
        <a:sysClr val="windowText" lastClr="000000"/>
      </a:dk1>
      <a:lt1>
        <a:sysClr val="window" lastClr="FFFFFF"/>
      </a:lt1>
      <a:dk2>
        <a:srgbClr val="564E4E"/>
      </a:dk2>
      <a:lt2>
        <a:srgbClr val="EEEBE2"/>
      </a:lt2>
      <a:accent1>
        <a:srgbClr val="E54837"/>
      </a:accent1>
      <a:accent2>
        <a:srgbClr val="947F53"/>
      </a:accent2>
      <a:accent3>
        <a:srgbClr val="BE8D64"/>
      </a:accent3>
      <a:accent4>
        <a:srgbClr val="E0C171"/>
      </a:accent4>
      <a:accent5>
        <a:srgbClr val="968572"/>
      </a:accent5>
      <a:accent6>
        <a:srgbClr val="855D5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3972</TotalTime>
  <Words>803</Words>
  <Application>Microsoft Macintosh PowerPoint</Application>
  <PresentationFormat>Widescreen</PresentationFormat>
  <Paragraphs>85</Paragraphs>
  <Slides>10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Meiryo</vt:lpstr>
      <vt:lpstr>Arial</vt:lpstr>
      <vt:lpstr>Calibri</vt:lpstr>
      <vt:lpstr>Corbel</vt:lpstr>
      <vt:lpstr>SketchLinesVTI</vt:lpstr>
      <vt:lpstr>Exploring Access to Health Care in the U.S. on an interactive dashboard.</vt:lpstr>
      <vt:lpstr>Agenda</vt:lpstr>
      <vt:lpstr>Why is this important?</vt:lpstr>
      <vt:lpstr>Similar Projects</vt:lpstr>
      <vt:lpstr>How is this project different?</vt:lpstr>
      <vt:lpstr>Planning and implementing the project (Data Flow&amp; Architecture Diagram)</vt:lpstr>
      <vt:lpstr>The dataset</vt:lpstr>
      <vt:lpstr>Next steps.. Exploratory Data Analysis(EDA)</vt:lpstr>
      <vt:lpstr>References</vt:lpstr>
      <vt:lpstr>Thank you!</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Access to Health Care in the U.S. on an interactive dashboard.</dc:title>
  <dc:subject/>
  <dc:creator>Ghita Moummi</dc:creator>
  <cp:keywords/>
  <dc:description/>
  <cp:lastModifiedBy>Microsoft Office User</cp:lastModifiedBy>
  <cp:revision>17</cp:revision>
  <dcterms:created xsi:type="dcterms:W3CDTF">2020-09-21T03:26:35Z</dcterms:created>
  <dcterms:modified xsi:type="dcterms:W3CDTF">2020-09-24T16:15:38Z</dcterms:modified>
  <cp:category/>
</cp:coreProperties>
</file>

<file path=docProps/thumbnail.jpeg>
</file>